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Playfair Display" panose="020B0604020202020204" charset="0"/>
      <p:regular r:id="rId14"/>
      <p:bold r:id="rId15"/>
      <p:italic r:id="rId16"/>
      <p:boldItalic r:id="rId17"/>
    </p:embeddedFont>
    <p:embeddedFont>
      <p:font typeface="PT Serif"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9" d="100"/>
          <a:sy n="159" d="100"/>
        </p:scale>
        <p:origin x="23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d90b545fc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d90b545fc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d90b545fc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d90b545fc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d90b545f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d90b545f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d90b545f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d90b545f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d90b545fc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d90b545f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d90b545fc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d90b545fc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d90b545fc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d90b545f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d90b545fc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d90b545fc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d90b545fc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d90b545fc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d90b545fc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d90b545fc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768800" y="1991813"/>
            <a:ext cx="56064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black">
  <p:cSld name="BLANK_1">
    <p:bg>
      <p:bgPr>
        <a:solidFill>
          <a:srgbClr val="000000"/>
        </a:solidFill>
        <a:effectLst/>
      </p:bgPr>
    </p:bg>
    <p:spTree>
      <p:nvGrpSpPr>
        <p:cNvPr id="1" name="Shape 45"/>
        <p:cNvGrpSpPr/>
        <p:nvPr/>
      </p:nvGrpSpPr>
      <p:grpSpPr>
        <a:xfrm>
          <a:off x="0" y="0"/>
          <a:ext cx="0" cy="0"/>
          <a:chOff x="0" y="0"/>
          <a:chExt cx="0" cy="0"/>
        </a:xfrm>
      </p:grpSpPr>
      <p:sp>
        <p:nvSpPr>
          <p:cNvPr id="46" name="Google Shape;46;p11"/>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bg>
      <p:bgPr>
        <a:solidFill>
          <a:schemeClr val="dk1"/>
        </a:solidFill>
        <a:effectLst/>
      </p:bgPr>
    </p:bg>
    <p:spTree>
      <p:nvGrpSpPr>
        <p:cNvPr id="1" name="Shape 47"/>
        <p:cNvGrpSpPr/>
        <p:nvPr/>
      </p:nvGrpSpPr>
      <p:grpSpPr>
        <a:xfrm>
          <a:off x="0" y="0"/>
          <a:ext cx="0" cy="0"/>
          <a:chOff x="0" y="0"/>
          <a:chExt cx="0" cy="0"/>
        </a:xfrm>
      </p:grpSpPr>
      <p:cxnSp>
        <p:nvCxnSpPr>
          <p:cNvPr id="48" name="Google Shape;48;p1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49" name="Google Shape;49;p1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0" name="Google Shape;50;p1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b"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1619700" y="1583344"/>
            <a:ext cx="59046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ubTitle" idx="1"/>
          </p:nvPr>
        </p:nvSpPr>
        <p:spPr>
          <a:xfrm>
            <a:off x="1619700" y="2840060"/>
            <a:ext cx="59046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66666"/>
              </a:buClr>
              <a:buSzPts val="2000"/>
              <a:buFont typeface="Playfair Display"/>
              <a:buNone/>
              <a:defRPr i="1">
                <a:solidFill>
                  <a:srgbClr val="666666"/>
                </a:solidFill>
                <a:highlight>
                  <a:srgbClr val="F3F3F3"/>
                </a:highlight>
                <a:latin typeface="Playfair Display"/>
                <a:ea typeface="Playfair Display"/>
                <a:cs typeface="Playfair Display"/>
                <a:sym typeface="Playfair Display"/>
              </a:defRPr>
            </a:lvl1pPr>
            <a:lvl2pPr lvl="1"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2pPr>
            <a:lvl3pPr lvl="2"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3pPr>
            <a:lvl4pPr lvl="3"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4pPr>
            <a:lvl5pPr lvl="4"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5pPr>
            <a:lvl6pPr lvl="5"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6pPr>
            <a:lvl7pPr lvl="6"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7pPr>
            <a:lvl8pPr lvl="7"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8pPr>
            <a:lvl9pPr lvl="8"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9pPr>
          </a:lstStyle>
          <a:p>
            <a:endParaRPr/>
          </a:p>
        </p:txBody>
      </p:sp>
      <p:sp>
        <p:nvSpPr>
          <p:cNvPr id="16" name="Google Shape;16;p3"/>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sp>
        <p:nvSpPr>
          <p:cNvPr id="18" name="Google Shape;18;p4"/>
          <p:cNvSpPr/>
          <p:nvPr/>
        </p:nvSpPr>
        <p:spPr>
          <a:xfrm>
            <a:off x="4136250" y="1321393"/>
            <a:ext cx="871500" cy="868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659150" y="2161800"/>
            <a:ext cx="5825700" cy="819900"/>
          </a:xfrm>
          <a:prstGeom prst="rect">
            <a:avLst/>
          </a:prstGeom>
        </p:spPr>
        <p:txBody>
          <a:bodyPr spcFirstLastPara="1" wrap="square" lIns="91425" tIns="91425" rIns="91425" bIns="91425" anchor="t" anchorCtr="0">
            <a:noAutofit/>
          </a:bodyPr>
          <a:lstStyle>
            <a:lvl1pPr marL="457200" lvl="0" indent="-355600" algn="ctr" rtl="0">
              <a:spcBef>
                <a:spcPts val="600"/>
              </a:spcBef>
              <a:spcAft>
                <a:spcPts val="0"/>
              </a:spcAft>
              <a:buSzPts val="2000"/>
              <a:buChar char="▣"/>
              <a:defRPr i="1"/>
            </a:lvl1pPr>
            <a:lvl2pPr marL="914400" lvl="1" indent="-355600" algn="ctr" rtl="0">
              <a:spcBef>
                <a:spcPts val="0"/>
              </a:spcBef>
              <a:spcAft>
                <a:spcPts val="0"/>
              </a:spcAft>
              <a:buSzPts val="2000"/>
              <a:buChar char="○"/>
              <a:defRPr i="1"/>
            </a:lvl2pPr>
            <a:lvl3pPr marL="1371600" lvl="2" indent="-355600" algn="ctr" rtl="0">
              <a:spcBef>
                <a:spcPts val="0"/>
              </a:spcBef>
              <a:spcAft>
                <a:spcPts val="0"/>
              </a:spcAft>
              <a:buSzPts val="2000"/>
              <a:buChar char="■"/>
              <a:defRPr i="1"/>
            </a:lvl3pPr>
            <a:lvl4pPr marL="1828800" lvl="3" indent="-355600" algn="ctr" rtl="0">
              <a:spcBef>
                <a:spcPts val="0"/>
              </a:spcBef>
              <a:spcAft>
                <a:spcPts val="0"/>
              </a:spcAft>
              <a:buSzPts val="2000"/>
              <a:buChar char="●"/>
              <a:defRPr i="1"/>
            </a:lvl4pPr>
            <a:lvl5pPr marL="2286000" lvl="4" indent="-355600" algn="ctr" rtl="0">
              <a:spcBef>
                <a:spcPts val="0"/>
              </a:spcBef>
              <a:spcAft>
                <a:spcPts val="0"/>
              </a:spcAft>
              <a:buSzPts val="2000"/>
              <a:buChar char="○"/>
              <a:defRPr i="1"/>
            </a:lvl5pPr>
            <a:lvl6pPr marL="2743200" lvl="5" indent="-355600" algn="ctr" rtl="0">
              <a:spcBef>
                <a:spcPts val="0"/>
              </a:spcBef>
              <a:spcAft>
                <a:spcPts val="0"/>
              </a:spcAft>
              <a:buSzPts val="2000"/>
              <a:buChar char="■"/>
              <a:defRPr i="1"/>
            </a:lvl6pPr>
            <a:lvl7pPr marL="3200400" lvl="6" indent="-355600" algn="ctr" rtl="0">
              <a:spcBef>
                <a:spcPts val="0"/>
              </a:spcBef>
              <a:spcAft>
                <a:spcPts val="0"/>
              </a:spcAft>
              <a:buSzPts val="2000"/>
              <a:buChar char="●"/>
              <a:defRPr i="1"/>
            </a:lvl7pPr>
            <a:lvl8pPr marL="3657600" lvl="7" indent="-355600" algn="ctr" rtl="0">
              <a:spcBef>
                <a:spcPts val="0"/>
              </a:spcBef>
              <a:spcAft>
                <a:spcPts val="0"/>
              </a:spcAft>
              <a:buSzPts val="2000"/>
              <a:buChar char="○"/>
              <a:defRPr i="1"/>
            </a:lvl8pPr>
            <a:lvl9pPr marL="4114800" lvl="8" indent="-355600" algn="ctr">
              <a:spcBef>
                <a:spcPts val="0"/>
              </a:spcBef>
              <a:spcAft>
                <a:spcPts val="0"/>
              </a:spcAft>
              <a:buSzPts val="2000"/>
              <a:buChar char="■"/>
              <a:defRPr i="1"/>
            </a:lvl9pPr>
          </a:lstStyle>
          <a:p>
            <a:endParaRPr/>
          </a:p>
        </p:txBody>
      </p:sp>
      <p:sp>
        <p:nvSpPr>
          <p:cNvPr id="20" name="Google Shape;20;p4"/>
          <p:cNvSpPr txBox="1"/>
          <p:nvPr/>
        </p:nvSpPr>
        <p:spPr>
          <a:xfrm>
            <a:off x="3593400" y="1391925"/>
            <a:ext cx="1957200" cy="53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rgbClr val="B7B7B7"/>
                </a:solidFill>
                <a:latin typeface="Playfair Display"/>
                <a:ea typeface="Playfair Display"/>
                <a:cs typeface="Playfair Display"/>
                <a:sym typeface="Playfair Display"/>
              </a:rPr>
              <a:t>“</a:t>
            </a:r>
            <a:endParaRPr sz="6000">
              <a:solidFill>
                <a:srgbClr val="B7B7B7"/>
              </a:solidFill>
              <a:latin typeface="Playfair Display"/>
              <a:ea typeface="Playfair Display"/>
              <a:cs typeface="Playfair Display"/>
              <a:sym typeface="Playfair Display"/>
            </a:endParaRPr>
          </a:p>
        </p:txBody>
      </p:sp>
      <p:sp>
        <p:nvSpPr>
          <p:cNvPr id="21" name="Google Shape;21;p4"/>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4" name="Google Shape;24;p5"/>
          <p:cNvSpPr txBox="1">
            <a:spLocks noGrp="1"/>
          </p:cNvSpPr>
          <p:nvPr>
            <p:ph type="body" idx="1"/>
          </p:nvPr>
        </p:nvSpPr>
        <p:spPr>
          <a:xfrm>
            <a:off x="1251600" y="1272975"/>
            <a:ext cx="6640800" cy="3067500"/>
          </a:xfrm>
          <a:prstGeom prst="rect">
            <a:avLst/>
          </a:prstGeom>
        </p:spPr>
        <p:txBody>
          <a:bodyPr spcFirstLastPara="1" wrap="square" lIns="91425" tIns="91425" rIns="91425" bIns="91425" anchor="ctr"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5" name="Google Shape;25;p5"/>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8" name="Google Shape;28;p6"/>
          <p:cNvSpPr txBox="1">
            <a:spLocks noGrp="1"/>
          </p:cNvSpPr>
          <p:nvPr>
            <p:ph type="body" idx="1"/>
          </p:nvPr>
        </p:nvSpPr>
        <p:spPr>
          <a:xfrm>
            <a:off x="970212" y="1200150"/>
            <a:ext cx="3496500" cy="29457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29" name="Google Shape;29;p6"/>
          <p:cNvSpPr txBox="1">
            <a:spLocks noGrp="1"/>
          </p:cNvSpPr>
          <p:nvPr>
            <p:ph type="body" idx="2"/>
          </p:nvPr>
        </p:nvSpPr>
        <p:spPr>
          <a:xfrm>
            <a:off x="4677288" y="1200150"/>
            <a:ext cx="3496500" cy="29457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0" name="Google Shape;30;p6"/>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3" name="Google Shape;33;p7"/>
          <p:cNvSpPr txBox="1">
            <a:spLocks noGrp="1"/>
          </p:cNvSpPr>
          <p:nvPr>
            <p:ph type="body" idx="1"/>
          </p:nvPr>
        </p:nvSpPr>
        <p:spPr>
          <a:xfrm>
            <a:off x="738590" y="1200150"/>
            <a:ext cx="2471100" cy="3174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4" name="Google Shape;34;p7"/>
          <p:cNvSpPr txBox="1">
            <a:spLocks noGrp="1"/>
          </p:cNvSpPr>
          <p:nvPr>
            <p:ph type="body" idx="2"/>
          </p:nvPr>
        </p:nvSpPr>
        <p:spPr>
          <a:xfrm>
            <a:off x="3336450" y="1200150"/>
            <a:ext cx="2471100" cy="3174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5" name="Google Shape;35;p7"/>
          <p:cNvSpPr txBox="1">
            <a:spLocks noGrp="1"/>
          </p:cNvSpPr>
          <p:nvPr>
            <p:ph type="body" idx="3"/>
          </p:nvPr>
        </p:nvSpPr>
        <p:spPr>
          <a:xfrm>
            <a:off x="5934310" y="1200150"/>
            <a:ext cx="2471100" cy="3174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6" name="Google Shape;36;p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9" name="Google Shape;39;p8"/>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Clr>
                <a:srgbClr val="999999"/>
              </a:buClr>
              <a:buSzPts val="1200"/>
              <a:buNone/>
              <a:defRPr sz="1200">
                <a:solidFill>
                  <a:srgbClr val="999999"/>
                </a:solidFill>
              </a:defRPr>
            </a:lvl1pPr>
          </a:lstStyle>
          <a:p>
            <a:endParaRPr/>
          </a:p>
        </p:txBody>
      </p:sp>
      <p:sp>
        <p:nvSpPr>
          <p:cNvPr id="42" name="Google Shape;42;p9"/>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hite" type="blank">
  <p:cSld name="BLANK">
    <p:spTree>
      <p:nvGrpSpPr>
        <p:cNvPr id="1" name="Shape 43"/>
        <p:cNvGrpSpPr/>
        <p:nvPr/>
      </p:nvGrpSpPr>
      <p:grpSpPr>
        <a:xfrm>
          <a:off x="0" y="0"/>
          <a:ext cx="0" cy="0"/>
          <a:chOff x="0" y="0"/>
          <a:chExt cx="0" cy="0"/>
        </a:xfrm>
      </p:grpSpPr>
      <p:sp>
        <p:nvSpPr>
          <p:cNvPr id="44" name="Google Shape;44;p10"/>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22625" y="226575"/>
            <a:ext cx="8698800" cy="4690200"/>
          </a:xfrm>
          <a:prstGeom prst="rect">
            <a:avLst/>
          </a:prstGeom>
          <a:noFill/>
          <a:ln w="2857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288000" y="288125"/>
            <a:ext cx="8567700" cy="4567200"/>
          </a:xfrm>
          <a:prstGeom prst="rect">
            <a:avLst/>
          </a:prstGeom>
          <a:noFill/>
          <a:ln w="952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388955" y="338306"/>
            <a:ext cx="8366100" cy="762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1pPr>
            <a:lvl2pPr lvl="1"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2pPr>
            <a:lvl3pPr lvl="2"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3pPr>
            <a:lvl4pPr lvl="3"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4pPr>
            <a:lvl5pPr lvl="4"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5pPr>
            <a:lvl6pPr lvl="5"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6pPr>
            <a:lvl7pPr lvl="6"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7pPr>
            <a:lvl8pPr lvl="7"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8pPr>
            <a:lvl9pPr lvl="8"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9pPr>
          </a:lstStyle>
          <a:p>
            <a:endParaRPr/>
          </a:p>
        </p:txBody>
      </p:sp>
      <p:sp>
        <p:nvSpPr>
          <p:cNvPr id="9" name="Google Shape;9;p1"/>
          <p:cNvSpPr txBox="1">
            <a:spLocks noGrp="1"/>
          </p:cNvSpPr>
          <p:nvPr>
            <p:ph type="body" idx="1"/>
          </p:nvPr>
        </p:nvSpPr>
        <p:spPr>
          <a:xfrm>
            <a:off x="1251600" y="1272975"/>
            <a:ext cx="6640800" cy="30675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1pPr>
            <a:lvl2pPr marL="914400" lvl="1"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2pPr>
            <a:lvl3pPr marL="1371600" lvl="2"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3pPr>
            <a:lvl4pPr marL="1828800" lvl="3"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4pPr>
            <a:lvl5pPr marL="2286000" lvl="4"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5pPr>
            <a:lvl6pPr marL="2743200" lvl="5"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6pPr>
            <a:lvl7pPr marL="3200400" lvl="6"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7pPr>
            <a:lvl8pPr marL="3657600" lvl="7"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8pPr>
            <a:lvl9pPr marL="4114800" lvl="8"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9pPr>
          </a:lstStyle>
          <a:p>
            <a:endParaRPr/>
          </a:p>
        </p:txBody>
      </p:sp>
      <p:sp>
        <p:nvSpPr>
          <p:cNvPr id="10" name="Google Shape;10;p1"/>
          <p:cNvSpPr txBox="1">
            <a:spLocks noGrp="1"/>
          </p:cNvSpPr>
          <p:nvPr>
            <p:ph type="sldNum" idx="12"/>
          </p:nvPr>
        </p:nvSpPr>
        <p:spPr>
          <a:xfrm>
            <a:off x="4297650" y="4419838"/>
            <a:ext cx="548700" cy="393600"/>
          </a:xfrm>
          <a:prstGeom prst="rect">
            <a:avLst/>
          </a:prstGeom>
          <a:noFill/>
          <a:ln>
            <a:noFill/>
          </a:ln>
        </p:spPr>
        <p:txBody>
          <a:bodyPr spcFirstLastPara="1" wrap="square" lIns="91425" tIns="91425" rIns="91425" bIns="91425" anchor="b" anchorCtr="0">
            <a:noAutofit/>
          </a:bodyPr>
          <a:lstStyle>
            <a:lvl1pPr lvl="0" algn="ctr">
              <a:buNone/>
              <a:defRPr sz="1100">
                <a:solidFill>
                  <a:schemeClr val="accent3"/>
                </a:solidFill>
                <a:latin typeface="PT Serif"/>
                <a:ea typeface="PT Serif"/>
                <a:cs typeface="PT Serif"/>
                <a:sym typeface="PT Serif"/>
              </a:defRPr>
            </a:lvl1pPr>
            <a:lvl2pPr lvl="1" algn="ctr">
              <a:buNone/>
              <a:defRPr sz="1100">
                <a:solidFill>
                  <a:schemeClr val="accent3"/>
                </a:solidFill>
                <a:latin typeface="PT Serif"/>
                <a:ea typeface="PT Serif"/>
                <a:cs typeface="PT Serif"/>
                <a:sym typeface="PT Serif"/>
              </a:defRPr>
            </a:lvl2pPr>
            <a:lvl3pPr lvl="2" algn="ctr">
              <a:buNone/>
              <a:defRPr sz="1100">
                <a:solidFill>
                  <a:schemeClr val="accent3"/>
                </a:solidFill>
                <a:latin typeface="PT Serif"/>
                <a:ea typeface="PT Serif"/>
                <a:cs typeface="PT Serif"/>
                <a:sym typeface="PT Serif"/>
              </a:defRPr>
            </a:lvl3pPr>
            <a:lvl4pPr lvl="3" algn="ctr">
              <a:buNone/>
              <a:defRPr sz="1100">
                <a:solidFill>
                  <a:schemeClr val="accent3"/>
                </a:solidFill>
                <a:latin typeface="PT Serif"/>
                <a:ea typeface="PT Serif"/>
                <a:cs typeface="PT Serif"/>
                <a:sym typeface="PT Serif"/>
              </a:defRPr>
            </a:lvl4pPr>
            <a:lvl5pPr lvl="4" algn="ctr">
              <a:buNone/>
              <a:defRPr sz="1100">
                <a:solidFill>
                  <a:schemeClr val="accent3"/>
                </a:solidFill>
                <a:latin typeface="PT Serif"/>
                <a:ea typeface="PT Serif"/>
                <a:cs typeface="PT Serif"/>
                <a:sym typeface="PT Serif"/>
              </a:defRPr>
            </a:lvl5pPr>
            <a:lvl6pPr lvl="5" algn="ctr">
              <a:buNone/>
              <a:defRPr sz="1100">
                <a:solidFill>
                  <a:schemeClr val="accent3"/>
                </a:solidFill>
                <a:latin typeface="PT Serif"/>
                <a:ea typeface="PT Serif"/>
                <a:cs typeface="PT Serif"/>
                <a:sym typeface="PT Serif"/>
              </a:defRPr>
            </a:lvl6pPr>
            <a:lvl7pPr lvl="6" algn="ctr">
              <a:buNone/>
              <a:defRPr sz="1100">
                <a:solidFill>
                  <a:schemeClr val="accent3"/>
                </a:solidFill>
                <a:latin typeface="PT Serif"/>
                <a:ea typeface="PT Serif"/>
                <a:cs typeface="PT Serif"/>
                <a:sym typeface="PT Serif"/>
              </a:defRPr>
            </a:lvl7pPr>
            <a:lvl8pPr lvl="7" algn="ctr">
              <a:buNone/>
              <a:defRPr sz="1100">
                <a:solidFill>
                  <a:schemeClr val="accent3"/>
                </a:solidFill>
                <a:latin typeface="PT Serif"/>
                <a:ea typeface="PT Serif"/>
                <a:cs typeface="PT Serif"/>
                <a:sym typeface="PT Serif"/>
              </a:defRPr>
            </a:lvl8pPr>
            <a:lvl9pPr lvl="8" algn="ctr">
              <a:buNone/>
              <a:defRPr sz="1100">
                <a:solidFill>
                  <a:schemeClr val="accent3"/>
                </a:solidFill>
                <a:latin typeface="PT Serif"/>
                <a:ea typeface="PT Serif"/>
                <a:cs typeface="PT Serif"/>
                <a:sym typeface="PT Serif"/>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n.m.wikipedia.org/wiki/The_Holocaust"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uniteyouthdublin.files.wordpress.com/2016/01/maus-a-survivors-tale-my-father-bleeds-history-by-art-spiegelman.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youtu.be/15mMyN-Ww4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Group 1</a:t>
            </a:r>
            <a:endParaRPr/>
          </a:p>
          <a:p>
            <a:pPr marL="0" lvl="0" indent="0" algn="ctr" rtl="0">
              <a:spcBef>
                <a:spcPts val="0"/>
              </a:spcBef>
              <a:spcAft>
                <a:spcPts val="0"/>
              </a:spcAft>
              <a:buNone/>
            </a:pPr>
            <a:r>
              <a:rPr lang="en"/>
              <a:t>Chapter Two (The Honeymoon)</a:t>
            </a:r>
            <a:endParaRPr/>
          </a:p>
        </p:txBody>
      </p:sp>
      <p:sp>
        <p:nvSpPr>
          <p:cNvPr id="57" name="Google Shape;57;p13"/>
          <p:cNvSpPr txBox="1">
            <a:spLocks noGrp="1"/>
          </p:cNvSpPr>
          <p:nvPr>
            <p:ph type="subTitle" idx="1"/>
          </p:nvPr>
        </p:nvSpPr>
        <p:spPr>
          <a:xfrm>
            <a:off x="510450" y="3182341"/>
            <a:ext cx="8123100" cy="1443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Daniel Rodriguez - Writer</a:t>
            </a:r>
            <a:endParaRPr/>
          </a:p>
          <a:p>
            <a:pPr marL="0" lvl="0" indent="0" algn="l" rtl="0">
              <a:spcBef>
                <a:spcPts val="600"/>
              </a:spcBef>
              <a:spcAft>
                <a:spcPts val="0"/>
              </a:spcAft>
              <a:buNone/>
            </a:pPr>
            <a:r>
              <a:rPr lang="en"/>
              <a:t>Jorge Cortez - Researcher</a:t>
            </a:r>
            <a:endParaRPr/>
          </a:p>
          <a:p>
            <a:pPr marL="0" lvl="0" indent="0" algn="l" rtl="0">
              <a:spcBef>
                <a:spcPts val="600"/>
              </a:spcBef>
              <a:spcAft>
                <a:spcPts val="0"/>
              </a:spcAft>
              <a:buNone/>
            </a:pPr>
            <a:r>
              <a:rPr lang="en"/>
              <a:t>Juan Lopez - Graphic Designer </a:t>
            </a:r>
            <a:endParaRPr/>
          </a:p>
        </p:txBody>
      </p:sp>
      <p:pic>
        <p:nvPicPr>
          <p:cNvPr id="58" name="Google Shape;58;p13" descr="See the source image"/>
          <p:cNvPicPr preferRelativeResize="0"/>
          <p:nvPr/>
        </p:nvPicPr>
        <p:blipFill>
          <a:blip r:embed="rId3">
            <a:alphaModFix/>
          </a:blip>
          <a:stretch>
            <a:fillRect/>
          </a:stretch>
        </p:blipFill>
        <p:spPr>
          <a:xfrm>
            <a:off x="7468825" y="293900"/>
            <a:ext cx="1388725" cy="115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Closing Statement</a:t>
            </a:r>
            <a:endParaRPr>
              <a:solidFill>
                <a:schemeClr val="lt1"/>
              </a:solidFill>
            </a:endParaRPr>
          </a:p>
        </p:txBody>
      </p:sp>
      <p:sp>
        <p:nvSpPr>
          <p:cNvPr id="113" name="Google Shape;113;p22"/>
          <p:cNvSpPr txBox="1">
            <a:spLocks noGrp="1"/>
          </p:cNvSpPr>
          <p:nvPr>
            <p:ph type="body" idx="1"/>
          </p:nvPr>
        </p:nvSpPr>
        <p:spPr>
          <a:xfrm>
            <a:off x="1435612" y="1294501"/>
            <a:ext cx="6640800" cy="3067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rgbClr val="FFFFFF"/>
                </a:solidFill>
              </a:rPr>
              <a:t>Thank you for your time</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Works Cited</a:t>
            </a:r>
            <a:endParaRPr/>
          </a:p>
        </p:txBody>
      </p:sp>
      <p:sp>
        <p:nvSpPr>
          <p:cNvPr id="119" name="Google Shape;119;p23"/>
          <p:cNvSpPr txBox="1"/>
          <p:nvPr/>
        </p:nvSpPr>
        <p:spPr>
          <a:xfrm>
            <a:off x="914400" y="1268804"/>
            <a:ext cx="7315200" cy="2296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u="sng">
                <a:solidFill>
                  <a:schemeClr val="hlink"/>
                </a:solidFill>
                <a:hlinkClick r:id="rId3"/>
              </a:rPr>
              <a:t>https://en.m.wikipedia.org/wiki/The_Holocaust</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u="sng">
                <a:solidFill>
                  <a:schemeClr val="hlink"/>
                </a:solidFill>
                <a:hlinkClick r:id="rId4"/>
              </a:rPr>
              <a:t>https://uniteyouthdublin.files.wordpress.com/2016/01/maus-a-survivors-tale-my-father-bleeds-history-by-art-spiegelman.pdf</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hlinkClick r:id="rId3"/>
          </p:cNvPr>
          <p:cNvSpPr txBox="1">
            <a:spLocks noGrp="1"/>
          </p:cNvSpPr>
          <p:nvPr>
            <p:ph type="ctrTitle"/>
          </p:nvPr>
        </p:nvSpPr>
        <p:spPr>
          <a:xfrm>
            <a:off x="1768800" y="1991813"/>
            <a:ext cx="5606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Multimedia clip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Research</a:t>
            </a:r>
            <a:endParaRPr/>
          </a:p>
        </p:txBody>
      </p:sp>
      <p:sp>
        <p:nvSpPr>
          <p:cNvPr id="69" name="Google Shape;69;p15"/>
          <p:cNvSpPr txBox="1">
            <a:spLocks noGrp="1"/>
          </p:cNvSpPr>
          <p:nvPr>
            <p:ph type="body" idx="1"/>
          </p:nvPr>
        </p:nvSpPr>
        <p:spPr>
          <a:xfrm>
            <a:off x="1251600" y="1272975"/>
            <a:ext cx="6640800" cy="30675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t>Antisemitism has existed for hundreds of years now and  most people believed that it started when they killed Jesus. A pogrom is the organized massacre of a certain people. In Nazis Germany's case it was not only Jews gypsies, and homosexuals.</a:t>
            </a:r>
            <a:endParaRPr/>
          </a:p>
        </p:txBody>
      </p:sp>
      <p:pic>
        <p:nvPicPr>
          <p:cNvPr id="70" name="Google Shape;70;p15"/>
          <p:cNvPicPr preferRelativeResize="0"/>
          <p:nvPr/>
        </p:nvPicPr>
        <p:blipFill>
          <a:blip r:embed="rId3">
            <a:alphaModFix/>
          </a:blip>
          <a:stretch>
            <a:fillRect/>
          </a:stretch>
        </p:blipFill>
        <p:spPr>
          <a:xfrm>
            <a:off x="6808775" y="306926"/>
            <a:ext cx="1946275" cy="1459700"/>
          </a:xfrm>
          <a:prstGeom prst="rect">
            <a:avLst/>
          </a:prstGeom>
          <a:noFill/>
          <a:ln>
            <a:noFill/>
          </a:ln>
        </p:spPr>
      </p:pic>
      <p:pic>
        <p:nvPicPr>
          <p:cNvPr id="71" name="Google Shape;71;p15"/>
          <p:cNvPicPr preferRelativeResize="0"/>
          <p:nvPr/>
        </p:nvPicPr>
        <p:blipFill>
          <a:blip r:embed="rId4">
            <a:alphaModFix/>
          </a:blip>
          <a:stretch>
            <a:fillRect/>
          </a:stretch>
        </p:blipFill>
        <p:spPr>
          <a:xfrm>
            <a:off x="388938" y="338291"/>
            <a:ext cx="2163401" cy="1396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Research (Continued)</a:t>
            </a:r>
            <a:endParaRPr/>
          </a:p>
        </p:txBody>
      </p:sp>
      <p:sp>
        <p:nvSpPr>
          <p:cNvPr id="77" name="Google Shape;77;p16"/>
          <p:cNvSpPr txBox="1">
            <a:spLocks noGrp="1"/>
          </p:cNvSpPr>
          <p:nvPr>
            <p:ph type="body" idx="1"/>
          </p:nvPr>
        </p:nvSpPr>
        <p:spPr>
          <a:xfrm>
            <a:off x="1251600" y="1272975"/>
            <a:ext cx="6640800" cy="30675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t>The original meaning of the word Holocaust is an animal sacrifice that is consumed by fire.</a:t>
            </a:r>
            <a:endParaRPr/>
          </a:p>
          <a:p>
            <a:pPr marL="0" lvl="0" indent="0" algn="l" rtl="0">
              <a:spcBef>
                <a:spcPts val="600"/>
              </a:spcBef>
              <a:spcAft>
                <a:spcPts val="0"/>
              </a:spcAft>
              <a:buNone/>
            </a:pPr>
            <a:r>
              <a:rPr lang="en"/>
              <a:t>Hitler’s Holocaust was the mass extermination of people he did not think could be part of an aryan race</a:t>
            </a:r>
            <a:endParaRPr/>
          </a:p>
        </p:txBody>
      </p:sp>
      <p:pic>
        <p:nvPicPr>
          <p:cNvPr id="78" name="Google Shape;78;p16"/>
          <p:cNvPicPr preferRelativeResize="0"/>
          <p:nvPr/>
        </p:nvPicPr>
        <p:blipFill>
          <a:blip r:embed="rId3">
            <a:alphaModFix/>
          </a:blip>
          <a:stretch>
            <a:fillRect/>
          </a:stretch>
        </p:blipFill>
        <p:spPr>
          <a:xfrm>
            <a:off x="314006" y="338300"/>
            <a:ext cx="2196225" cy="1515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Research (Continued) </a:t>
            </a:r>
            <a:endParaRPr/>
          </a:p>
        </p:txBody>
      </p:sp>
      <p:sp>
        <p:nvSpPr>
          <p:cNvPr id="84" name="Google Shape;84;p17"/>
          <p:cNvSpPr txBox="1">
            <a:spLocks noGrp="1"/>
          </p:cNvSpPr>
          <p:nvPr>
            <p:ph type="body" idx="1"/>
          </p:nvPr>
        </p:nvSpPr>
        <p:spPr>
          <a:xfrm>
            <a:off x="1251600" y="1272975"/>
            <a:ext cx="6640800" cy="30675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t>In my opinion Hitler saw himself as the chosen one to bring up the perfect nation of people and everyone else was in his way. He joined the party because it showed many similarities to his beliefs.  After he joined he became their voice and leader. </a:t>
            </a:r>
            <a:endParaRPr/>
          </a:p>
        </p:txBody>
      </p:sp>
      <p:pic>
        <p:nvPicPr>
          <p:cNvPr id="85" name="Google Shape;85;p17"/>
          <p:cNvPicPr preferRelativeResize="0"/>
          <p:nvPr/>
        </p:nvPicPr>
        <p:blipFill>
          <a:blip r:embed="rId3">
            <a:alphaModFix/>
          </a:blip>
          <a:stretch>
            <a:fillRect/>
          </a:stretch>
        </p:blipFill>
        <p:spPr>
          <a:xfrm>
            <a:off x="6229065" y="3317123"/>
            <a:ext cx="2602550" cy="1512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ctrTitle"/>
          </p:nvPr>
        </p:nvSpPr>
        <p:spPr>
          <a:xfrm>
            <a:off x="1768800" y="1991813"/>
            <a:ext cx="5606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Maus Book 1 Chapter 2 Plotline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Plot</a:t>
            </a:r>
            <a:endParaRPr/>
          </a:p>
        </p:txBody>
      </p:sp>
      <p:sp>
        <p:nvSpPr>
          <p:cNvPr id="96" name="Google Shape;96;p19"/>
          <p:cNvSpPr txBox="1">
            <a:spLocks noGrp="1"/>
          </p:cNvSpPr>
          <p:nvPr>
            <p:ph type="body" idx="1"/>
          </p:nvPr>
        </p:nvSpPr>
        <p:spPr>
          <a:xfrm>
            <a:off x="1251600" y="1272975"/>
            <a:ext cx="6640800" cy="30675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400">
                <a:solidFill>
                  <a:srgbClr val="000000"/>
                </a:solidFill>
              </a:rPr>
              <a:t>The story opens with </a:t>
            </a:r>
            <a:r>
              <a:rPr lang="en" sz="1400">
                <a:solidFill>
                  <a:srgbClr val="000000"/>
                </a:solidFill>
                <a:highlight>
                  <a:srgbClr val="FFFFFF"/>
                </a:highlight>
              </a:rPr>
              <a:t>Vladek</a:t>
            </a:r>
            <a:r>
              <a:rPr lang="en" sz="1400">
                <a:solidFill>
                  <a:srgbClr val="000000"/>
                </a:solidFill>
              </a:rPr>
              <a:t> counting his medications and vitamins before Artie asks his father if Anja had any previous boyfriends before she meet him. </a:t>
            </a:r>
            <a:r>
              <a:rPr lang="en" sz="1400">
                <a:solidFill>
                  <a:srgbClr val="000000"/>
                </a:solidFill>
                <a:highlight>
                  <a:srgbClr val="FFFFFF"/>
                </a:highlight>
              </a:rPr>
              <a:t>Vladek</a:t>
            </a:r>
            <a:r>
              <a:rPr lang="en" sz="1400">
                <a:solidFill>
                  <a:srgbClr val="000000"/>
                </a:solidFill>
              </a:rPr>
              <a:t> replies that yes, Anja did have a boyfriend before he came along and that he was a communist. That detail was soon expanded as </a:t>
            </a:r>
            <a:r>
              <a:rPr lang="en" sz="1400">
                <a:solidFill>
                  <a:srgbClr val="000000"/>
                </a:solidFill>
                <a:highlight>
                  <a:srgbClr val="FFFFFF"/>
                </a:highlight>
              </a:rPr>
              <a:t>Vladek told the story about how Anja and Stefanska, a local seamstress that's friends with Anja, were arrested on the account of translating and spreading communist propaganda. They were eventually released on the account that the police not having enough evidence. At the same time, Anja’s father helped Vladek open up a textile factory in Bielsko. Later, Vladek and Anja had a son who eventually died in the war. Anja had also developed depression and was rehabilitated at a sanitorium in Czechoslovakia. Along the way, they get a first glimpse towards the worsening relationship between jews and germans because a town said they were ‘Jew-Free.’ A riot breaks out in </a:t>
            </a:r>
            <a:r>
              <a:rPr lang="en" sz="1400">
                <a:highlight>
                  <a:srgbClr val="FFFFFF"/>
                </a:highlight>
              </a:rPr>
              <a:t>Bielsko so the family moves away to Sosnowiec. Artie then receives a draft notice for the Polish military. Vladek stops his story because he has accidentally dropped his pills and blames it on his eyes. His left eye had to be removed and replaced with a glass because of hemorrhaging and glaucoma. Meanwhile, his right has been developing cataracts. The two soon call it a day.</a:t>
            </a:r>
            <a:endParaRPr sz="14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ctrTitle"/>
          </p:nvPr>
        </p:nvSpPr>
        <p:spPr>
          <a:xfrm>
            <a:off x="1768800" y="1991813"/>
            <a:ext cx="5606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Maus Book 1 Chapter 2 Introduction and Analysis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Introduction and Analysis</a:t>
            </a:r>
            <a:endParaRPr/>
          </a:p>
        </p:txBody>
      </p:sp>
      <p:sp>
        <p:nvSpPr>
          <p:cNvPr id="107" name="Google Shape;107;p21"/>
          <p:cNvSpPr txBox="1">
            <a:spLocks noGrp="1"/>
          </p:cNvSpPr>
          <p:nvPr>
            <p:ph type="body" idx="1"/>
          </p:nvPr>
        </p:nvSpPr>
        <p:spPr>
          <a:xfrm>
            <a:off x="1251595" y="1327664"/>
            <a:ext cx="6640800" cy="30675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t>Chapter 2, ‘Honeymoon,’ is about how Vladek and Anja found out about the anti-semitic sentiment beginning to grow, Vladek being drafted and some backstory for Anja.</a:t>
            </a:r>
            <a:endParaRPr/>
          </a:p>
          <a:p>
            <a:pPr marL="0" lvl="0" indent="0" algn="l" rtl="0">
              <a:spcBef>
                <a:spcPts val="600"/>
              </a:spcBef>
              <a:spcAft>
                <a:spcPts val="0"/>
              </a:spcAft>
              <a:buNone/>
            </a:pPr>
            <a:endParaRPr/>
          </a:p>
          <a:p>
            <a:pPr marL="0" lvl="0" indent="0" algn="l" rtl="0">
              <a:spcBef>
                <a:spcPts val="600"/>
              </a:spcBef>
              <a:spcAft>
                <a:spcPts val="0"/>
              </a:spcAft>
              <a:buNone/>
            </a:pPr>
            <a:r>
              <a:rPr lang="en"/>
              <a:t>In this chapter, we also find out that Artie had an older brother, who eventually died in the war. </a:t>
            </a:r>
            <a:endParaRPr/>
          </a:p>
        </p:txBody>
      </p:sp>
    </p:spTree>
  </p:cSld>
  <p:clrMapOvr>
    <a:masterClrMapping/>
  </p:clrMapOvr>
</p:sld>
</file>

<file path=ppt/theme/theme1.xml><?xml version="1.0" encoding="utf-8"?>
<a:theme xmlns:a="http://schemas.openxmlformats.org/drawingml/2006/main" name="Portia template">
  <a:themeElements>
    <a:clrScheme name="Custom 347">
      <a:dk1>
        <a:srgbClr val="000000"/>
      </a:dk1>
      <a:lt1>
        <a:srgbClr val="FFFFFF"/>
      </a:lt1>
      <a:dk2>
        <a:srgbClr val="000000"/>
      </a:dk2>
      <a:lt2>
        <a:srgbClr val="F3F3F3"/>
      </a:lt2>
      <a:accent1>
        <a:srgbClr val="434343"/>
      </a:accent1>
      <a:accent2>
        <a:srgbClr val="999999"/>
      </a:accent2>
      <a:accent3>
        <a:srgbClr val="CCCCCC"/>
      </a:accent3>
      <a:accent4>
        <a:srgbClr val="4D5F6D"/>
      </a:accent4>
      <a:accent5>
        <a:srgbClr val="7F98AC"/>
      </a:accent5>
      <a:accent6>
        <a:srgbClr val="BCCEDB"/>
      </a:accent6>
      <a:hlink>
        <a:srgbClr val="1D1D1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521</Words>
  <Application>Microsoft Office PowerPoint</Application>
  <PresentationFormat>On-screen Show (16:9)</PresentationFormat>
  <Paragraphs>28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PT Serif</vt:lpstr>
      <vt:lpstr>Playfair Display</vt:lpstr>
      <vt:lpstr>Portia template</vt:lpstr>
      <vt:lpstr>Group 1 Chapter Two (The Honeymoon)</vt:lpstr>
      <vt:lpstr>Multimedia clip</vt:lpstr>
      <vt:lpstr>Research</vt:lpstr>
      <vt:lpstr>Research (Continued)</vt:lpstr>
      <vt:lpstr>Research (Continued) </vt:lpstr>
      <vt:lpstr>Maus Book 1 Chapter 2 Plotline</vt:lpstr>
      <vt:lpstr>The Plot</vt:lpstr>
      <vt:lpstr>Maus Book 1 Chapter 2 Introduction and Analysis</vt:lpstr>
      <vt:lpstr>Introduction and Analysis</vt:lpstr>
      <vt:lpstr>Closing Statement</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1 Chapter Two (The Honeymoon)</dc:title>
  <dc:creator>Lee, Kyung</dc:creator>
  <cp:lastModifiedBy>Lee, Kyung</cp:lastModifiedBy>
  <cp:revision>1</cp:revision>
  <dcterms:modified xsi:type="dcterms:W3CDTF">2020-02-18T17:12:26Z</dcterms:modified>
</cp:coreProperties>
</file>