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59"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B5C1"/>
    <a:srgbClr val="EEB8E8"/>
    <a:srgbClr val="696969"/>
    <a:srgbClr val="F70909"/>
    <a:srgbClr val="A12E1B"/>
    <a:srgbClr val="A83D20"/>
    <a:srgbClr val="320000"/>
    <a:srgbClr val="5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445CB411-AA13-4888-90C0-6DABFE18B0B9}" type="datetimeFigureOut">
              <a:rPr lang="en-US" smtClean="0"/>
              <a:t>4/5/2020</a:t>
            </a:fld>
            <a:endParaRPr lang="en-US"/>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AFFBD418-9022-48A7-B870-A63183F44249}" type="slidenum">
              <a:rPr lang="en-US" smtClean="0"/>
              <a:t>‹#›</a:t>
            </a:fld>
            <a:endParaRPr lang="en-US"/>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313390"/>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5CB411-AA13-4888-90C0-6DABFE18B0B9}"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BD418-9022-48A7-B870-A63183F44249}" type="slidenum">
              <a:rPr lang="en-US" smtClean="0"/>
              <a:t>‹#›</a:t>
            </a:fld>
            <a:endParaRPr lang="en-US"/>
          </a:p>
        </p:txBody>
      </p:sp>
    </p:spTree>
    <p:extLst>
      <p:ext uri="{BB962C8B-B14F-4D97-AF65-F5344CB8AC3E}">
        <p14:creationId xmlns:p14="http://schemas.microsoft.com/office/powerpoint/2010/main" val="3003202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445CB411-AA13-4888-90C0-6DABFE18B0B9}" type="datetimeFigureOut">
              <a:rPr lang="en-US" smtClean="0"/>
              <a:t>4/5/2020</a:t>
            </a:fld>
            <a:endParaRPr lang="en-US"/>
          </a:p>
        </p:txBody>
      </p:sp>
      <p:sp>
        <p:nvSpPr>
          <p:cNvPr id="5" name="Footer Placeholder 4"/>
          <p:cNvSpPr>
            <a:spLocks noGrp="1"/>
          </p:cNvSpPr>
          <p:nvPr>
            <p:ph type="ftr" sz="quarter" idx="11"/>
          </p:nvPr>
        </p:nvSpPr>
        <p:spPr>
          <a:xfrm>
            <a:off x="6536187" y="6315949"/>
            <a:ext cx="3814856" cy="365125"/>
          </a:xfrm>
        </p:spPr>
        <p:txBody>
          <a:bodyPr/>
          <a:lstStyle/>
          <a:p>
            <a:endParaRPr lang="en-US"/>
          </a:p>
        </p:txBody>
      </p:sp>
      <p:sp>
        <p:nvSpPr>
          <p:cNvPr id="6" name="Slide Number Placeholder 5"/>
          <p:cNvSpPr>
            <a:spLocks noGrp="1"/>
          </p:cNvSpPr>
          <p:nvPr>
            <p:ph type="sldNum" sz="quarter" idx="12"/>
          </p:nvPr>
        </p:nvSpPr>
        <p:spPr>
          <a:xfrm>
            <a:off x="11784011" y="5607592"/>
            <a:ext cx="407988" cy="365125"/>
          </a:xfrm>
        </p:spPr>
        <p:txBody>
          <a:bodyPr/>
          <a:lstStyle/>
          <a:p>
            <a:fld id="{AFFBD418-9022-48A7-B870-A63183F44249}" type="slidenum">
              <a:rPr lang="en-US" smtClean="0"/>
              <a:t>‹#›</a:t>
            </a:fld>
            <a:endParaRPr lang="en-US"/>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621001"/>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5CB411-AA13-4888-90C0-6DABFE18B0B9}"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BD418-9022-48A7-B870-A63183F44249}" type="slidenum">
              <a:rPr lang="en-US" smtClean="0"/>
              <a:t>‹#›</a:t>
            </a:fld>
            <a:endParaRPr lang="en-US"/>
          </a:p>
        </p:txBody>
      </p:sp>
    </p:spTree>
    <p:extLst>
      <p:ext uri="{BB962C8B-B14F-4D97-AF65-F5344CB8AC3E}">
        <p14:creationId xmlns:p14="http://schemas.microsoft.com/office/powerpoint/2010/main" val="3388884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445CB411-AA13-4888-90C0-6DABFE18B0B9}" type="datetimeFigureOut">
              <a:rPr lang="en-US" smtClean="0"/>
              <a:t>4/5/2020</a:t>
            </a:fld>
            <a:endParaRPr lang="en-US"/>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AFFBD418-9022-48A7-B870-A63183F44249}" type="slidenum">
              <a:rPr lang="en-US" smtClean="0"/>
              <a:t>‹#›</a:t>
            </a:fld>
            <a:endParaRPr lang="en-US"/>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652605"/>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5CB411-AA13-4888-90C0-6DABFE18B0B9}"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BD418-9022-48A7-B870-A63183F44249}" type="slidenum">
              <a:rPr lang="en-US" smtClean="0"/>
              <a:t>‹#›</a:t>
            </a:fld>
            <a:endParaRPr lang="en-US"/>
          </a:p>
        </p:txBody>
      </p:sp>
    </p:spTree>
    <p:extLst>
      <p:ext uri="{BB962C8B-B14F-4D97-AF65-F5344CB8AC3E}">
        <p14:creationId xmlns:p14="http://schemas.microsoft.com/office/powerpoint/2010/main" val="256586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5CB411-AA13-4888-90C0-6DABFE18B0B9}" type="datetimeFigureOut">
              <a:rPr lang="en-US" smtClean="0"/>
              <a:t>4/5/2020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FBD418-9022-48A7-B870-A63183F44249}" type="slidenum">
              <a:rPr lang="en-US" smtClean="0"/>
              <a:t>‹#›</a:t>
            </a:fld>
            <a:endParaRPr lang="en-US"/>
          </a:p>
        </p:txBody>
      </p:sp>
    </p:spTree>
    <p:extLst>
      <p:ext uri="{BB962C8B-B14F-4D97-AF65-F5344CB8AC3E}">
        <p14:creationId xmlns:p14="http://schemas.microsoft.com/office/powerpoint/2010/main" val="231475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5CB411-AA13-4888-90C0-6DABFE18B0B9}" type="datetimeFigureOut">
              <a:rPr lang="en-US" smtClean="0"/>
              <a:t>4/5/2020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FBD418-9022-48A7-B870-A63183F44249}" type="slidenum">
              <a:rPr lang="en-US" smtClean="0"/>
              <a:t>‹#›</a:t>
            </a:fld>
            <a:endParaRPr lang="en-US"/>
          </a:p>
        </p:txBody>
      </p:sp>
    </p:spTree>
    <p:extLst>
      <p:ext uri="{BB962C8B-B14F-4D97-AF65-F5344CB8AC3E}">
        <p14:creationId xmlns:p14="http://schemas.microsoft.com/office/powerpoint/2010/main" val="428426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5CB411-AA13-4888-90C0-6DABFE18B0B9}" type="datetimeFigureOut">
              <a:rPr lang="en-US" smtClean="0"/>
              <a:t>4/5/2020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FBD418-9022-48A7-B870-A63183F44249}" type="slidenum">
              <a:rPr lang="en-US" smtClean="0"/>
              <a:t>‹#›</a:t>
            </a:fld>
            <a:endParaRPr lang="en-US"/>
          </a:p>
        </p:txBody>
      </p:sp>
    </p:spTree>
    <p:extLst>
      <p:ext uri="{BB962C8B-B14F-4D97-AF65-F5344CB8AC3E}">
        <p14:creationId xmlns:p14="http://schemas.microsoft.com/office/powerpoint/2010/main" val="950292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5CB411-AA13-4888-90C0-6DABFE18B0B9}"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BD418-9022-48A7-B870-A63183F44249}" type="slidenum">
              <a:rPr lang="en-US" smtClean="0"/>
              <a:t>‹#›</a:t>
            </a:fld>
            <a:endParaRPr lang="en-US"/>
          </a:p>
        </p:txBody>
      </p:sp>
    </p:spTree>
    <p:extLst>
      <p:ext uri="{BB962C8B-B14F-4D97-AF65-F5344CB8AC3E}">
        <p14:creationId xmlns:p14="http://schemas.microsoft.com/office/powerpoint/2010/main" val="1432501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5CB411-AA13-4888-90C0-6DABFE18B0B9}"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BD418-9022-48A7-B870-A63183F44249}" type="slidenum">
              <a:rPr lang="en-US" smtClean="0"/>
              <a:t>‹#›</a:t>
            </a:fld>
            <a:endParaRPr lang="en-US"/>
          </a:p>
        </p:txBody>
      </p:sp>
    </p:spTree>
    <p:extLst>
      <p:ext uri="{BB962C8B-B14F-4D97-AF65-F5344CB8AC3E}">
        <p14:creationId xmlns:p14="http://schemas.microsoft.com/office/powerpoint/2010/main" val="209055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445CB411-AA13-4888-90C0-6DABFE18B0B9}" type="datetimeFigureOut">
              <a:rPr lang="en-US" smtClean="0"/>
              <a:t>4/5/2020</a:t>
            </a:fld>
            <a:endParaRPr lang="en-US"/>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AFFBD418-9022-48A7-B870-A63183F44249}" type="slidenum">
              <a:rPr lang="en-US" smtClean="0"/>
              <a:t>‹#›</a:t>
            </a:fld>
            <a:endParaRPr lang="en-US"/>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09550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2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BB69A-51E1-4470-B278-A4297BCA2E5D}"/>
              </a:ext>
            </a:extLst>
          </p:cNvPr>
          <p:cNvSpPr>
            <a:spLocks noGrp="1"/>
          </p:cNvSpPr>
          <p:nvPr>
            <p:ph type="ctrTitle"/>
          </p:nvPr>
        </p:nvSpPr>
        <p:spPr>
          <a:xfrm>
            <a:off x="1088914" y="2017937"/>
            <a:ext cx="7034362" cy="2713089"/>
          </a:xfrm>
        </p:spPr>
        <p:txBody>
          <a:bodyPr>
            <a:normAutofit/>
          </a:bodyPr>
          <a:lstStyle/>
          <a:p>
            <a:r>
              <a:rPr lang="en-US" sz="7200" dirty="0">
                <a:solidFill>
                  <a:srgbClr val="92D050"/>
                </a:solidFill>
              </a:rPr>
              <a:t>GOTHIC LITERATURE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673656">
            <a:off x="6900820" y="530191"/>
            <a:ext cx="4515998" cy="3713875"/>
          </a:xfrm>
          <a:prstGeom prst="rect">
            <a:avLst/>
          </a:prstGeom>
        </p:spPr>
      </p:pic>
    </p:spTree>
    <p:extLst>
      <p:ext uri="{BB962C8B-B14F-4D97-AF65-F5344CB8AC3E}">
        <p14:creationId xmlns:p14="http://schemas.microsoft.com/office/powerpoint/2010/main" val="4210148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C0000"/>
            </a:gs>
            <a:gs pos="71000">
              <a:srgbClr val="A12E1B"/>
            </a:gs>
            <a:gs pos="92000">
              <a:srgbClr val="320000">
                <a:alpha val="89000"/>
              </a:srgbClr>
            </a:gs>
            <a:gs pos="100000">
              <a:srgbClr val="32000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0E02E-55F9-4AB7-9B6E-3759AC190758}"/>
              </a:ext>
            </a:extLst>
          </p:cNvPr>
          <p:cNvSpPr>
            <a:spLocks noGrp="1"/>
          </p:cNvSpPr>
          <p:nvPr>
            <p:ph type="title"/>
          </p:nvPr>
        </p:nvSpPr>
        <p:spPr>
          <a:xfrm>
            <a:off x="255182" y="963977"/>
            <a:ext cx="11610754" cy="5181642"/>
          </a:xfrm>
        </p:spPr>
        <p:txBody>
          <a:bodyPr>
            <a:normAutofit fontScale="90000"/>
          </a:bodyPr>
          <a:lstStyle/>
          <a:p>
            <a:pPr algn="l">
              <a:buClr>
                <a:srgbClr val="C91E11"/>
              </a:buClr>
            </a:pPr>
            <a:br>
              <a:rPr lang="en-US" sz="2800" i="0" cap="none" dirty="0">
                <a:solidFill>
                  <a:srgbClr val="FF0000"/>
                </a:solidFill>
                <a:latin typeface="Calibri" panose="020F0502020204030204" pitchFamily="34" charset="0"/>
                <a:ea typeface="Gulim" panose="020B0600000101010101" pitchFamily="34" charset="-127"/>
                <a:cs typeface="Calibri" panose="020F0502020204030204" pitchFamily="34" charset="0"/>
              </a:rPr>
            </a:br>
            <a:br>
              <a:rPr lang="en-US" sz="2800" i="0" cap="none" dirty="0">
                <a:solidFill>
                  <a:srgbClr val="FF0000"/>
                </a:solidFill>
                <a:latin typeface="Calibri" panose="020F0502020204030204" pitchFamily="34" charset="0"/>
                <a:ea typeface="Gulim" panose="020B0600000101010101" pitchFamily="34" charset="-127"/>
                <a:cs typeface="Calibri" panose="020F0502020204030204" pitchFamily="34" charset="0"/>
              </a:rPr>
            </a:br>
            <a:br>
              <a:rPr lang="en-US" sz="2800" i="0" cap="none" dirty="0">
                <a:solidFill>
                  <a:srgbClr val="FF0000"/>
                </a:solidFill>
                <a:latin typeface="Calibri" panose="020F0502020204030204" pitchFamily="34" charset="0"/>
                <a:ea typeface="Gulim" panose="020B0600000101010101" pitchFamily="34" charset="-127"/>
                <a:cs typeface="Calibri" panose="020F0502020204030204" pitchFamily="34" charset="0"/>
              </a:rPr>
            </a:br>
            <a:br>
              <a:rPr lang="en-US" sz="2800" i="0" cap="none" dirty="0">
                <a:solidFill>
                  <a:srgbClr val="FF0000"/>
                </a:solidFill>
                <a:latin typeface="Calibri" panose="020F0502020204030204" pitchFamily="34" charset="0"/>
                <a:ea typeface="Gulim" panose="020B0600000101010101" pitchFamily="34" charset="-127"/>
                <a:cs typeface="Calibri" panose="020F0502020204030204" pitchFamily="34" charset="0"/>
              </a:rPr>
            </a:br>
            <a:r>
              <a:rPr lang="en-US" sz="3100" i="0" cap="none" dirty="0">
                <a:solidFill>
                  <a:srgbClr val="FF0000"/>
                </a:solidFill>
                <a:latin typeface="Calibri" panose="020F0502020204030204" pitchFamily="34" charset="0"/>
                <a:ea typeface="Gulim" panose="020B0600000101010101" pitchFamily="34" charset="-127"/>
                <a:cs typeface="Calibri" panose="020F0502020204030204" pitchFamily="34" charset="0"/>
              </a:rPr>
              <a:t>Gothic literature</a:t>
            </a:r>
            <a:r>
              <a:rPr lang="en-US" sz="31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t> </a:t>
            </a:r>
            <a:br>
              <a:rPr lang="en-US" sz="31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br>
            <a:r>
              <a:rPr lang="en-US" sz="31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t>a literary work in a style emphasizing the grotesque, mysterious, and desolate</a:t>
            </a:r>
            <a:br>
              <a:rPr lang="en-US" sz="31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br>
            <a:br>
              <a:rPr lang="en-US" sz="31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br>
            <a:r>
              <a:rPr lang="en-US" sz="3100" i="0" cap="none" dirty="0">
                <a:solidFill>
                  <a:srgbClr val="FF0000"/>
                </a:solidFill>
                <a:latin typeface="Calibri" panose="020F0502020204030204" pitchFamily="34" charset="0"/>
                <a:ea typeface="Gulim" panose="020B0600000101010101" pitchFamily="34" charset="-127"/>
                <a:cs typeface="Calibri" panose="020F0502020204030204" pitchFamily="34" charset="0"/>
              </a:rPr>
              <a:t>Composition of Gothic novel</a:t>
            </a:r>
            <a:r>
              <a:rPr lang="en-US" sz="31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t> </a:t>
            </a:r>
            <a:br>
              <a:rPr lang="en-US" sz="31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br>
            <a:r>
              <a:rPr lang="en-US" sz="31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t>Setting:       a remote, abandoned, desolate location </a:t>
            </a:r>
            <a:br>
              <a:rPr lang="en-US" sz="31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br>
            <a:r>
              <a:rPr lang="en-US" sz="31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t>                     (cathedral, abbey, castle, attic) </a:t>
            </a:r>
            <a:br>
              <a:rPr lang="en-US" sz="31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br>
            <a:r>
              <a:rPr lang="en-US" sz="31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t>Characters: virginal maiden/ hero/ villain/ clergy </a:t>
            </a:r>
            <a:br>
              <a:rPr lang="en-US" sz="31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br>
            <a:r>
              <a:rPr lang="en-US" sz="31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t>                     (Esmeralda, Quasimodo, the archdeacon of Notre Dame) </a:t>
            </a:r>
            <a:br>
              <a:rPr lang="en-US" sz="31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br>
            <a:r>
              <a:rPr lang="en-US" sz="31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t>Atmosphere: medieval/ mysterious/ macabre</a:t>
            </a:r>
            <a:br>
              <a:rPr lang="en-US" sz="28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br>
            <a:br>
              <a:rPr lang="en-US" sz="28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br>
            <a:br>
              <a:rPr lang="en-US" sz="28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br>
            <a:br>
              <a:rPr lang="en-US" sz="28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br>
            <a:br>
              <a:rPr lang="en-US" sz="25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br>
            <a:r>
              <a:rPr lang="en-US" sz="25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t> </a:t>
            </a:r>
          </a:p>
        </p:txBody>
      </p:sp>
      <p:sp>
        <p:nvSpPr>
          <p:cNvPr id="3" name="Text Placeholder 2">
            <a:extLst>
              <a:ext uri="{FF2B5EF4-FFF2-40B4-BE49-F238E27FC236}">
                <a16:creationId xmlns:a16="http://schemas.microsoft.com/office/drawing/2014/main" id="{07B2A648-9A9D-461F-862B-25B519D6A710}"/>
              </a:ext>
            </a:extLst>
          </p:cNvPr>
          <p:cNvSpPr>
            <a:spLocks noGrp="1"/>
          </p:cNvSpPr>
          <p:nvPr>
            <p:ph type="body" idx="1"/>
          </p:nvPr>
        </p:nvSpPr>
        <p:spPr>
          <a:xfrm>
            <a:off x="3133329" y="170121"/>
            <a:ext cx="8390313" cy="1863499"/>
          </a:xfrm>
        </p:spPr>
        <p:txBody>
          <a:bodyPr>
            <a:noAutofit/>
          </a:bodyPr>
          <a:lstStyle/>
          <a:p>
            <a:pPr algn="ctr"/>
            <a:r>
              <a:rPr lang="en-US" sz="5400" i="0" dirty="0">
                <a:solidFill>
                  <a:srgbClr val="FF0000"/>
                </a:solidFill>
                <a:latin typeface="Times New Roman" panose="02020603050405020304" pitchFamily="18" charset="0"/>
                <a:cs typeface="Times New Roman" panose="02020603050405020304" pitchFamily="18" charset="0"/>
              </a:rPr>
              <a:t>Gothic Horror</a:t>
            </a:r>
          </a:p>
          <a:p>
            <a:pPr algn="ctr"/>
            <a:r>
              <a:rPr lang="en-US" sz="5400" i="0" dirty="0">
                <a:solidFill>
                  <a:srgbClr val="FF0000"/>
                </a:solidFill>
                <a:latin typeface="Times New Roman" panose="02020603050405020304" pitchFamily="18" charset="0"/>
                <a:cs typeface="Times New Roman" panose="02020603050405020304" pitchFamily="18" charset="0"/>
              </a:rPr>
              <a:t>(It is all about the setting)</a:t>
            </a:r>
          </a:p>
        </p:txBody>
      </p:sp>
      <p:pic>
        <p:nvPicPr>
          <p:cNvPr id="4" name="Picture 3">
            <a:extLst>
              <a:ext uri="{FF2B5EF4-FFF2-40B4-BE49-F238E27FC236}">
                <a16:creationId xmlns:a16="http://schemas.microsoft.com/office/drawing/2014/main" id="{29EC129D-BC37-4C71-814B-81471F22E715}"/>
              </a:ext>
            </a:extLst>
          </p:cNvPr>
          <p:cNvPicPr>
            <a:picLocks noChangeAspect="1"/>
          </p:cNvPicPr>
          <p:nvPr/>
        </p:nvPicPr>
        <p:blipFill>
          <a:blip r:embed="rId2"/>
          <a:stretch>
            <a:fillRect/>
          </a:stretch>
        </p:blipFill>
        <p:spPr>
          <a:xfrm>
            <a:off x="418641" y="170121"/>
            <a:ext cx="2714689" cy="1863499"/>
          </a:xfrm>
          <a:prstGeom prst="rect">
            <a:avLst/>
          </a:prstGeom>
        </p:spPr>
      </p:pic>
    </p:spTree>
    <p:extLst>
      <p:ext uri="{BB962C8B-B14F-4D97-AF65-F5344CB8AC3E}">
        <p14:creationId xmlns:p14="http://schemas.microsoft.com/office/powerpoint/2010/main" val="3010004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5C0000"/>
            </a:gs>
            <a:gs pos="71000">
              <a:srgbClr val="A12E1B"/>
            </a:gs>
            <a:gs pos="92000">
              <a:srgbClr val="320000">
                <a:alpha val="89000"/>
              </a:srgbClr>
            </a:gs>
            <a:gs pos="100000">
              <a:srgbClr val="32000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0E02E-55F9-4AB7-9B6E-3759AC190758}"/>
              </a:ext>
            </a:extLst>
          </p:cNvPr>
          <p:cNvSpPr>
            <a:spLocks noGrp="1"/>
          </p:cNvSpPr>
          <p:nvPr>
            <p:ph type="title"/>
          </p:nvPr>
        </p:nvSpPr>
        <p:spPr>
          <a:xfrm>
            <a:off x="2071169" y="1097002"/>
            <a:ext cx="9970267" cy="5083462"/>
          </a:xfrm>
        </p:spPr>
        <p:txBody>
          <a:bodyPr>
            <a:noAutofit/>
          </a:bodyPr>
          <a:lstStyle/>
          <a:p>
            <a:pPr algn="l">
              <a:lnSpc>
                <a:spcPct val="100000"/>
              </a:lnSpc>
              <a:buClr>
                <a:srgbClr val="C91E11"/>
              </a:buClr>
            </a:pPr>
            <a:r>
              <a:rPr lang="en-US" sz="28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t>Horace Walpole, </a:t>
            </a:r>
            <a:r>
              <a:rPr lang="en-US" sz="2800" cap="none" dirty="0">
                <a:solidFill>
                  <a:schemeClr val="bg1"/>
                </a:solidFill>
                <a:latin typeface="Calibri" panose="020F0502020204030204" pitchFamily="34" charset="0"/>
                <a:ea typeface="Gulim" panose="020B0600000101010101" pitchFamily="34" charset="-127"/>
                <a:cs typeface="Calibri" panose="020F0502020204030204" pitchFamily="34" charset="0"/>
              </a:rPr>
              <a:t>The Castle of Otranto </a:t>
            </a:r>
            <a:r>
              <a:rPr lang="en-US" sz="28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t>(1764)</a:t>
            </a:r>
            <a:br>
              <a:rPr lang="en-US" sz="28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br>
            <a:r>
              <a:rPr lang="en-US" sz="28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t>Mary Shelley, </a:t>
            </a:r>
            <a:r>
              <a:rPr lang="en-US" sz="2800" cap="none" dirty="0">
                <a:solidFill>
                  <a:schemeClr val="bg1"/>
                </a:solidFill>
                <a:latin typeface="Calibri" panose="020F0502020204030204" pitchFamily="34" charset="0"/>
                <a:ea typeface="Gulim" panose="020B0600000101010101" pitchFamily="34" charset="-127"/>
                <a:cs typeface="Calibri" panose="020F0502020204030204" pitchFamily="34" charset="0"/>
              </a:rPr>
              <a:t>Frankenstein</a:t>
            </a:r>
            <a:r>
              <a:rPr lang="en-US" sz="28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t> (1818)</a:t>
            </a:r>
            <a:br>
              <a:rPr lang="en-US" sz="28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br>
            <a:r>
              <a:rPr lang="en-US" sz="28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t>Victor Hugo, </a:t>
            </a:r>
            <a:r>
              <a:rPr lang="en-US" sz="2800" cap="none" dirty="0">
                <a:solidFill>
                  <a:schemeClr val="bg1"/>
                </a:solidFill>
                <a:latin typeface="Calibri" panose="020F0502020204030204" pitchFamily="34" charset="0"/>
                <a:ea typeface="Gulim" panose="020B0600000101010101" pitchFamily="34" charset="-127"/>
                <a:cs typeface="Calibri" panose="020F0502020204030204" pitchFamily="34" charset="0"/>
              </a:rPr>
              <a:t>The Hunchback of Notre-Dame </a:t>
            </a:r>
            <a:r>
              <a:rPr lang="en-US" sz="28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t>(1831) </a:t>
            </a:r>
            <a:br>
              <a:rPr lang="en-US" sz="28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br>
            <a:r>
              <a:rPr lang="en-US" sz="28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t>Edgar Allan Poe, </a:t>
            </a:r>
            <a:r>
              <a:rPr lang="en-US" sz="2800" cap="none" dirty="0">
                <a:solidFill>
                  <a:schemeClr val="bg1"/>
                </a:solidFill>
                <a:latin typeface="Calibri" panose="020F0502020204030204" pitchFamily="34" charset="0"/>
                <a:ea typeface="Gulim" panose="020B0600000101010101" pitchFamily="34" charset="-127"/>
                <a:cs typeface="Calibri" panose="020F0502020204030204" pitchFamily="34" charset="0"/>
              </a:rPr>
              <a:t>The Fall of the House of Usher </a:t>
            </a:r>
            <a:r>
              <a:rPr lang="en-US" sz="28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t>(1839) </a:t>
            </a:r>
            <a:br>
              <a:rPr lang="en-US" sz="28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br>
            <a:r>
              <a:rPr lang="en-US" sz="28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t>                     “The Raven,”</a:t>
            </a:r>
            <a:br>
              <a:rPr lang="en-US" sz="28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br>
            <a:r>
              <a:rPr lang="en-US" sz="28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t>Emily Brontë, </a:t>
            </a:r>
            <a:r>
              <a:rPr lang="en-US" sz="2800" cap="none" dirty="0">
                <a:solidFill>
                  <a:schemeClr val="bg1"/>
                </a:solidFill>
                <a:latin typeface="Calibri" panose="020F0502020204030204" pitchFamily="34" charset="0"/>
                <a:ea typeface="Gulim" panose="020B0600000101010101" pitchFamily="34" charset="-127"/>
                <a:cs typeface="Calibri" panose="020F0502020204030204" pitchFamily="34" charset="0"/>
              </a:rPr>
              <a:t>Wuthering Heights </a:t>
            </a:r>
            <a:r>
              <a:rPr lang="en-US" sz="28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t>(1847)</a:t>
            </a:r>
            <a:br>
              <a:rPr lang="en-US" sz="28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br>
            <a:r>
              <a:rPr lang="en-US" sz="28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t>Robert Louis Stevenson, </a:t>
            </a:r>
            <a:r>
              <a:rPr lang="en-US" sz="2800" cap="none" dirty="0">
                <a:solidFill>
                  <a:schemeClr val="bg1"/>
                </a:solidFill>
                <a:latin typeface="Calibri" panose="020F0502020204030204" pitchFamily="34" charset="0"/>
                <a:ea typeface="Gulim" panose="020B0600000101010101" pitchFamily="34" charset="-127"/>
                <a:cs typeface="Calibri" panose="020F0502020204030204" pitchFamily="34" charset="0"/>
              </a:rPr>
              <a:t>The Strange Case of Dr. Jekyll and Mr. Hyde</a:t>
            </a:r>
            <a:r>
              <a:rPr lang="en-US" sz="28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t> (1886)</a:t>
            </a:r>
            <a:br>
              <a:rPr lang="en-US" sz="28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br>
            <a:r>
              <a:rPr lang="en-US" sz="28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t>Oscar Wilde, </a:t>
            </a:r>
            <a:r>
              <a:rPr lang="en-US" sz="2800" cap="none" dirty="0">
                <a:solidFill>
                  <a:schemeClr val="bg1"/>
                </a:solidFill>
                <a:latin typeface="Calibri" panose="020F0502020204030204" pitchFamily="34" charset="0"/>
                <a:ea typeface="Gulim" panose="020B0600000101010101" pitchFamily="34" charset="-127"/>
                <a:cs typeface="Calibri" panose="020F0502020204030204" pitchFamily="34" charset="0"/>
              </a:rPr>
              <a:t>The Picture of Dorian Grey </a:t>
            </a:r>
            <a:r>
              <a:rPr lang="en-US" sz="28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t>(1891)</a:t>
            </a:r>
            <a:br>
              <a:rPr lang="en-US" sz="28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br>
            <a:r>
              <a:rPr lang="en-US" sz="28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t>Bram Stoker, </a:t>
            </a:r>
            <a:r>
              <a:rPr lang="en-US" sz="2800" cap="none" dirty="0">
                <a:solidFill>
                  <a:schemeClr val="bg1"/>
                </a:solidFill>
                <a:latin typeface="Calibri" panose="020F0502020204030204" pitchFamily="34" charset="0"/>
                <a:ea typeface="Gulim" panose="020B0600000101010101" pitchFamily="34" charset="-127"/>
                <a:cs typeface="Calibri" panose="020F0502020204030204" pitchFamily="34" charset="0"/>
              </a:rPr>
              <a:t>Dracula</a:t>
            </a:r>
            <a:r>
              <a:rPr lang="en-US" sz="28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t> (1897)</a:t>
            </a:r>
            <a:br>
              <a:rPr lang="en-US" sz="28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br>
            <a:r>
              <a:rPr lang="en-US" sz="28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t>Stephen </a:t>
            </a:r>
            <a:r>
              <a:rPr lang="en-US" sz="2800" i="0" cap="none">
                <a:solidFill>
                  <a:schemeClr val="bg1"/>
                </a:solidFill>
                <a:latin typeface="Calibri" panose="020F0502020204030204" pitchFamily="34" charset="0"/>
                <a:ea typeface="Gulim" panose="020B0600000101010101" pitchFamily="34" charset="-127"/>
                <a:cs typeface="Calibri" panose="020F0502020204030204" pitchFamily="34" charset="0"/>
              </a:rPr>
              <a:t>King’s novels </a:t>
            </a:r>
            <a:br>
              <a:rPr lang="en-US" sz="28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br>
            <a:br>
              <a:rPr lang="en-US" sz="2500" i="0" cap="none" dirty="0">
                <a:solidFill>
                  <a:schemeClr val="bg1"/>
                </a:solidFill>
                <a:latin typeface="Calibri" panose="020F0502020204030204" pitchFamily="34" charset="0"/>
                <a:ea typeface="Gulim" panose="020B0600000101010101" pitchFamily="34" charset="-127"/>
                <a:cs typeface="Calibri" panose="020F0502020204030204" pitchFamily="34" charset="0"/>
              </a:rPr>
            </a:br>
            <a:endParaRPr lang="en-US" sz="2500" i="0" cap="none" dirty="0">
              <a:solidFill>
                <a:schemeClr val="tx1">
                  <a:lumMod val="95000"/>
                  <a:lumOff val="5000"/>
                </a:schemeClr>
              </a:solidFill>
              <a:latin typeface="Calibri" panose="020F0502020204030204" pitchFamily="34" charset="0"/>
              <a:ea typeface="Gulim" panose="020B0600000101010101" pitchFamily="34" charset="-127"/>
              <a:cs typeface="Calibri" panose="020F0502020204030204" pitchFamily="34" charset="0"/>
            </a:endParaRPr>
          </a:p>
        </p:txBody>
      </p:sp>
      <p:sp>
        <p:nvSpPr>
          <p:cNvPr id="3" name="Text Placeholder 2">
            <a:extLst>
              <a:ext uri="{FF2B5EF4-FFF2-40B4-BE49-F238E27FC236}">
                <a16:creationId xmlns:a16="http://schemas.microsoft.com/office/drawing/2014/main" id="{07B2A648-9A9D-461F-862B-25B519D6A710}"/>
              </a:ext>
            </a:extLst>
          </p:cNvPr>
          <p:cNvSpPr>
            <a:spLocks noGrp="1"/>
          </p:cNvSpPr>
          <p:nvPr>
            <p:ph type="body" idx="1"/>
          </p:nvPr>
        </p:nvSpPr>
        <p:spPr>
          <a:xfrm>
            <a:off x="356062" y="328897"/>
            <a:ext cx="11479876" cy="607538"/>
          </a:xfrm>
        </p:spPr>
        <p:txBody>
          <a:bodyPr>
            <a:noAutofit/>
          </a:bodyPr>
          <a:lstStyle/>
          <a:p>
            <a:pPr algn="l"/>
            <a:r>
              <a:rPr lang="en-US" sz="4000" b="1" i="0" dirty="0">
                <a:solidFill>
                  <a:srgbClr val="DDB5C1"/>
                </a:solidFill>
                <a:latin typeface="Times New Roman" panose="02020603050405020304" pitchFamily="18" charset="0"/>
                <a:cs typeface="Times New Roman" panose="02020603050405020304" pitchFamily="18" charset="0"/>
              </a:rPr>
              <a:t>A Few Examples of Gothic Literature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137" y="2083157"/>
            <a:ext cx="1492481" cy="2211083"/>
          </a:xfrm>
          <a:prstGeom prst="rect">
            <a:avLst/>
          </a:prstGeom>
          <a:effectLst>
            <a:outerShdw blurRad="76200" dir="18900000" sy="23000" kx="-1200000" algn="bl" rotWithShape="0">
              <a:prstClr val="black">
                <a:alpha val="20000"/>
              </a:prst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895" y="4374752"/>
            <a:ext cx="1440723" cy="2154352"/>
          </a:xfrm>
          <a:prstGeom prst="rect">
            <a:avLst/>
          </a:prstGeom>
          <a:effectLst>
            <a:outerShdw blurRad="76200" dir="18900000" sy="23000" kx="-1200000" algn="bl" rotWithShape="0">
              <a:prstClr val="black">
                <a:alpha val="20000"/>
              </a:prst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4327" y="1097001"/>
            <a:ext cx="1591611" cy="2572301"/>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4075061534"/>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docProps/app.xml><?xml version="1.0" encoding="utf-8"?>
<Properties xmlns="http://schemas.openxmlformats.org/officeDocument/2006/extended-properties" xmlns:vt="http://schemas.openxmlformats.org/officeDocument/2006/docPropsVTypes">
  <Template>TM10001103[[fn=Headlines]]</Template>
  <TotalTime>537</TotalTime>
  <Words>208</Words>
  <Application>Microsoft Office PowerPoint</Application>
  <PresentationFormat>Widescreen</PresentationFormat>
  <Paragraphs>6</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Gulim</vt:lpstr>
      <vt:lpstr>Arial</vt:lpstr>
      <vt:lpstr>Calibri</vt:lpstr>
      <vt:lpstr>Century Schoolbook</vt:lpstr>
      <vt:lpstr>Corbel</vt:lpstr>
      <vt:lpstr>Times New Roman</vt:lpstr>
      <vt:lpstr>Headlines</vt:lpstr>
      <vt:lpstr>GOTHIC LITERATURE</vt:lpstr>
      <vt:lpstr>    Gothic literature  a literary work in a style emphasizing the grotesque, mysterious, and desolate  Composition of Gothic novel  Setting:       a remote, abandoned, desolate location                       (cathedral, abbey, castle, attic)  Characters: virginal maiden/ hero/ villain/ clergy                       (Esmeralda, Quasimodo, the archdeacon of Notre Dame)  Atmosphere: medieval/ mysterious/ macabre      </vt:lpstr>
      <vt:lpstr>Horace Walpole, The Castle of Otranto (1764) Mary Shelley, Frankenstein (1818) Victor Hugo, The Hunchback of Notre-Dame (1831)  Edgar Allan Poe, The Fall of the House of Usher (1839)                       “The Raven,” Emily Brontë, Wuthering Heights (1847) Robert Louis Stevenson, The Strange Case of Dr. Jekyll and Mr. Hyde (1886) Oscar Wilde, The Picture of Dorian Grey (1891) Bram Stoker, Dracula (1897) Stephen King’s novels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GOTHIC LITERATURE</dc:title>
  <dc:creator>Celeste Mendoza</dc:creator>
  <cp:lastModifiedBy>Lee, Kyung</cp:lastModifiedBy>
  <cp:revision>39</cp:revision>
  <dcterms:created xsi:type="dcterms:W3CDTF">2017-10-29T20:08:32Z</dcterms:created>
  <dcterms:modified xsi:type="dcterms:W3CDTF">2020-04-06T01:51:04Z</dcterms:modified>
</cp:coreProperties>
</file>