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Alex Brush" panose="020B0604020202020204" charset="0"/>
      <p:regular r:id="rId14"/>
    </p:embeddedFont>
    <p:embeddedFont>
      <p:font typeface="Verdana" panose="020B060403050404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ECD422B-B32D-4BFB-B8D1-1117F86D08A6}">
  <a:tblStyle styleId="{FECD422B-B32D-4BFB-B8D1-1117F86D08A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23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7d5fa0c26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7d5fa0c26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7d5fa0c26d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7d5fa0c26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d5fa0c26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d5fa0c2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dacc9cdc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dacc9cdc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d5fa0c26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d5fa0c26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7d5fa0c26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7d5fa0c26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365e45838a56354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365e45838a56354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d5fa0c26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d5fa0c26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d5fa0c26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d5fa0c26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d5fa0c26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d5fa0c26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litcharts.com/lit/maus/summary"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hyperlink" Target="https://www.annefrank.org/en/anne-frank/diary/" TargetMode="External"/><Relationship Id="rId4" Type="http://schemas.openxmlformats.org/officeDocument/2006/relationships/hyperlink" Target="https://study.com/academy/lesson/maus-by-art-spiegelman-summary-analysis.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study.com/academy/lesson/maus-by-art-spiegelman-summary-analysis.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youtube.com/watch?v=uGK9Qi5iqR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0" y="4086503"/>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Alex Brush"/>
                <a:ea typeface="Alex Brush"/>
                <a:cs typeface="Alex Brush"/>
                <a:sym typeface="Alex Brush"/>
              </a:rPr>
              <a:t>By:  Ralph, Maria, Itzmaray, &amp; Leo						</a:t>
            </a:r>
            <a:endParaRPr>
              <a:latin typeface="Alex Brush"/>
              <a:ea typeface="Alex Brush"/>
              <a:cs typeface="Alex Brush"/>
              <a:sym typeface="Alex Brush"/>
            </a:endParaRPr>
          </a:p>
        </p:txBody>
      </p:sp>
      <p:sp>
        <p:nvSpPr>
          <p:cNvPr id="55" name="Google Shape;55;p13"/>
          <p:cNvSpPr txBox="1"/>
          <p:nvPr/>
        </p:nvSpPr>
        <p:spPr>
          <a:xfrm>
            <a:off x="662825" y="180327"/>
            <a:ext cx="7458600" cy="880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dirty="0">
                <a:solidFill>
                  <a:srgbClr val="FFFFFF"/>
                </a:solidFill>
                <a:latin typeface="Courier New"/>
                <a:ea typeface="Courier New"/>
                <a:cs typeface="Courier New"/>
                <a:sym typeface="Courier New"/>
              </a:rPr>
              <a:t>MAUS</a:t>
            </a:r>
            <a:endParaRPr sz="6000" dirty="0">
              <a:solidFill>
                <a:srgbClr val="FFFFFF"/>
              </a:solidFill>
              <a:latin typeface="Courier New"/>
              <a:ea typeface="Courier New"/>
              <a:cs typeface="Courier New"/>
              <a:sym typeface="Courier New"/>
            </a:endParaRPr>
          </a:p>
          <a:p>
            <a:pPr marL="0" lvl="0" indent="0" algn="ctr" rtl="0">
              <a:spcBef>
                <a:spcPts val="0"/>
              </a:spcBef>
              <a:spcAft>
                <a:spcPts val="0"/>
              </a:spcAft>
              <a:buNone/>
            </a:pPr>
            <a:r>
              <a:rPr lang="en" sz="5400" dirty="0">
                <a:solidFill>
                  <a:srgbClr val="FFFFFF"/>
                </a:solidFill>
                <a:latin typeface="Courier New"/>
                <a:ea typeface="Courier New"/>
                <a:cs typeface="Courier New"/>
                <a:sym typeface="Courier New"/>
              </a:rPr>
              <a:t>Book 1 </a:t>
            </a:r>
            <a:r>
              <a:rPr lang="en-US" sz="5400" dirty="0">
                <a:solidFill>
                  <a:srgbClr val="FFFFFF"/>
                </a:solidFill>
                <a:latin typeface="Courier New"/>
                <a:ea typeface="Courier New"/>
                <a:cs typeface="Courier New"/>
                <a:sym typeface="Courier New"/>
              </a:rPr>
              <a:t>C</a:t>
            </a:r>
            <a:r>
              <a:rPr lang="en" sz="5400" dirty="0">
                <a:solidFill>
                  <a:srgbClr val="FFFFFF"/>
                </a:solidFill>
                <a:latin typeface="Courier New"/>
                <a:ea typeface="Courier New"/>
                <a:cs typeface="Courier New"/>
                <a:sym typeface="Courier New"/>
              </a:rPr>
              <a:t>hapter</a:t>
            </a:r>
            <a:r>
              <a:rPr lang="en-US" sz="5400" dirty="0">
                <a:solidFill>
                  <a:srgbClr val="FFFFFF"/>
                </a:solidFill>
                <a:latin typeface="Courier New"/>
                <a:ea typeface="Courier New"/>
                <a:cs typeface="Courier New"/>
                <a:sym typeface="Courier New"/>
              </a:rPr>
              <a:t> </a:t>
            </a:r>
            <a:r>
              <a:rPr lang="en" sz="5400" dirty="0">
                <a:solidFill>
                  <a:srgbClr val="FFFFFF"/>
                </a:solidFill>
                <a:latin typeface="Courier New"/>
                <a:ea typeface="Courier New"/>
                <a:cs typeface="Courier New"/>
                <a:sym typeface="Courier New"/>
              </a:rPr>
              <a:t>5  </a:t>
            </a:r>
            <a:endParaRPr sz="5400" dirty="0">
              <a:solidFill>
                <a:srgbClr val="FFFFFF"/>
              </a:solidFill>
              <a:latin typeface="Courier New"/>
              <a:ea typeface="Courier New"/>
              <a:cs typeface="Courier New"/>
              <a:sym typeface="Courier New"/>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latin typeface="Courier New"/>
                <a:ea typeface="Courier New"/>
                <a:cs typeface="Courier New"/>
                <a:sym typeface="Courier New"/>
              </a:rPr>
              <a:t>Closing Statement</a:t>
            </a:r>
            <a:endParaRPr dirty="0">
              <a:latin typeface="Courier New"/>
              <a:ea typeface="Courier New"/>
              <a:cs typeface="Courier New"/>
              <a:sym typeface="Courier New"/>
            </a:endParaRPr>
          </a:p>
        </p:txBody>
      </p:sp>
      <p:sp>
        <p:nvSpPr>
          <p:cNvPr id="117" name="Google Shape;117;p22"/>
          <p:cNvSpPr txBox="1">
            <a:spLocks noGrp="1"/>
          </p:cNvSpPr>
          <p:nvPr>
            <p:ph type="body" idx="1"/>
          </p:nvPr>
        </p:nvSpPr>
        <p:spPr>
          <a:xfrm>
            <a:off x="311700" y="1174351"/>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3"/>
          <p:cNvSpPr txBox="1">
            <a:spLocks noGrp="1"/>
          </p:cNvSpPr>
          <p:nvPr>
            <p:ph type="body" idx="1"/>
          </p:nvPr>
        </p:nvSpPr>
        <p:spPr>
          <a:xfrm>
            <a:off x="311700" y="1011950"/>
            <a:ext cx="8520600" cy="393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u="sng" dirty="0">
                <a:solidFill>
                  <a:schemeClr val="hlink"/>
                </a:solidFill>
                <a:hlinkClick r:id="rId3"/>
              </a:rPr>
              <a:t>https://www.litcharts.com/lit/maus/summary</a:t>
            </a:r>
            <a:endParaRPr sz="1600" dirty="0"/>
          </a:p>
          <a:p>
            <a:pPr marL="0" lvl="0" indent="0" algn="l" rtl="0">
              <a:spcBef>
                <a:spcPts val="1600"/>
              </a:spcBef>
              <a:spcAft>
                <a:spcPts val="0"/>
              </a:spcAft>
              <a:buNone/>
            </a:pPr>
            <a:r>
              <a:rPr lang="en" sz="1600" u="sng" dirty="0">
                <a:solidFill>
                  <a:srgbClr val="006621"/>
                </a:solidFill>
                <a:hlinkClick r:id="rId4"/>
              </a:rPr>
              <a:t>https://study.com › academy › lesson › maus-by-art-spiegelman-summary-analysis</a:t>
            </a:r>
            <a:endParaRPr sz="1600" dirty="0"/>
          </a:p>
          <a:p>
            <a:pPr marL="0" lvl="0" indent="0" algn="l" rtl="0">
              <a:spcBef>
                <a:spcPts val="1600"/>
              </a:spcBef>
              <a:spcAft>
                <a:spcPts val="0"/>
              </a:spcAft>
              <a:buNone/>
            </a:pPr>
            <a:r>
              <a:rPr lang="en" sz="1600" dirty="0"/>
              <a:t>https://www.annefrank.org/en/anne-frank/diary/</a:t>
            </a:r>
            <a:endParaRPr sz="1600" dirty="0"/>
          </a:p>
          <a:p>
            <a:pPr marL="0" lvl="0" indent="0" algn="l" rtl="0">
              <a:spcBef>
                <a:spcPts val="1600"/>
              </a:spcBef>
              <a:spcAft>
                <a:spcPts val="0"/>
              </a:spcAft>
              <a:buNone/>
            </a:pPr>
            <a:r>
              <a:rPr lang="en" sz="1600" u="sng" dirty="0">
                <a:solidFill>
                  <a:schemeClr val="hlink"/>
                </a:solidFill>
                <a:hlinkClick r:id="rId5"/>
              </a:rPr>
              <a:t>https://www.annefrank.org/en/anne-frank/diary/</a:t>
            </a:r>
            <a:endParaRPr sz="1600" dirty="0"/>
          </a:p>
          <a:p>
            <a:pPr marL="0" lvl="0" indent="0" algn="l" rtl="0">
              <a:spcBef>
                <a:spcPts val="1600"/>
              </a:spcBef>
              <a:spcAft>
                <a:spcPts val="1600"/>
              </a:spcAft>
              <a:buNone/>
            </a:pPr>
            <a:r>
              <a:rPr lang="en" sz="1600" dirty="0"/>
              <a:t>https://www.litcharts.com/lit/maus/themes</a:t>
            </a:r>
            <a:endParaRPr sz="1600" dirty="0"/>
          </a:p>
        </p:txBody>
      </p:sp>
      <p:sp>
        <p:nvSpPr>
          <p:cNvPr id="123" name="Google Shape;123;p23"/>
          <p:cNvSpPr txBox="1"/>
          <p:nvPr/>
        </p:nvSpPr>
        <p:spPr>
          <a:xfrm>
            <a:off x="2072725" y="158450"/>
            <a:ext cx="4856400" cy="85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900" dirty="0">
                <a:solidFill>
                  <a:srgbClr val="FFFFFF"/>
                </a:solidFill>
              </a:rPr>
              <a:t>Work</a:t>
            </a:r>
            <a:r>
              <a:rPr lang="en-US" sz="3900" dirty="0">
                <a:solidFill>
                  <a:srgbClr val="FFFFFF"/>
                </a:solidFill>
              </a:rPr>
              <a:t>s</a:t>
            </a:r>
            <a:r>
              <a:rPr lang="en" sz="3900" dirty="0">
                <a:solidFill>
                  <a:srgbClr val="FFFFFF"/>
                </a:solidFill>
              </a:rPr>
              <a:t> Cited</a:t>
            </a:r>
            <a:endParaRPr sz="3900" dirty="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ourier New"/>
                <a:ea typeface="Courier New"/>
                <a:cs typeface="Courier New"/>
                <a:sym typeface="Courier New"/>
              </a:rPr>
              <a:t>Introduction</a:t>
            </a:r>
            <a:endParaRPr>
              <a:latin typeface="Courier New"/>
              <a:ea typeface="Courier New"/>
              <a:cs typeface="Courier New"/>
              <a:sym typeface="Courier New"/>
            </a:endParaRPr>
          </a:p>
        </p:txBody>
      </p:sp>
      <p:sp>
        <p:nvSpPr>
          <p:cNvPr id="61" name="Google Shape;61;p14"/>
          <p:cNvSpPr txBox="1">
            <a:spLocks noGrp="1"/>
          </p:cNvSpPr>
          <p:nvPr>
            <p:ph type="body" idx="1"/>
          </p:nvPr>
        </p:nvSpPr>
        <p:spPr>
          <a:xfrm>
            <a:off x="311700" y="1092317"/>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050" u="sng">
                <a:solidFill>
                  <a:srgbClr val="006621"/>
                </a:solidFill>
                <a:highlight>
                  <a:srgbClr val="FFFFFF"/>
                </a:highlight>
                <a:hlinkClick r:id="rId3"/>
              </a:rPr>
              <a:t>https://study.com › academy › lesson › maus-by-art-spiegelman-summary-analysis</a:t>
            </a:r>
            <a:endParaRPr/>
          </a:p>
          <a:p>
            <a:pPr marL="0" lvl="0" indent="0" algn="l" rtl="0">
              <a:spcBef>
                <a:spcPts val="1600"/>
              </a:spcBef>
              <a:spcAft>
                <a:spcPts val="0"/>
              </a:spcAft>
              <a:buNone/>
            </a:pPr>
            <a:r>
              <a:rPr lang="en" sz="1100" u="sng">
                <a:solidFill>
                  <a:schemeClr val="hlink"/>
                </a:solidFill>
                <a:hlinkClick r:id="rId4"/>
              </a:rPr>
              <a:t>https://www.youtube.com/watch?v=uGK9Qi5iqR4</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ourier New"/>
                <a:ea typeface="Courier New"/>
                <a:cs typeface="Courier New"/>
                <a:sym typeface="Courier New"/>
              </a:rPr>
              <a:t>Characters (Book 1 Chapter 5)</a:t>
            </a:r>
            <a:endParaRPr>
              <a:latin typeface="Courier New"/>
              <a:ea typeface="Courier New"/>
              <a:cs typeface="Courier New"/>
              <a:sym typeface="Courier New"/>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1800"/>
              </a:spcBef>
              <a:spcAft>
                <a:spcPts val="0"/>
              </a:spcAft>
              <a:buNone/>
            </a:pPr>
            <a:r>
              <a:rPr lang="en"/>
              <a:t>Artie Spiegelman- A young Jewish- American man who works to write a comic book about his father’s experience during the Holocaust.</a:t>
            </a:r>
            <a:endParaRPr>
              <a:solidFill>
                <a:srgbClr val="1F2626"/>
              </a:solidFill>
              <a:highlight>
                <a:srgbClr val="FFFFFF"/>
              </a:highlight>
              <a:latin typeface="Verdana"/>
              <a:ea typeface="Verdana"/>
              <a:cs typeface="Verdana"/>
              <a:sym typeface="Verdana"/>
            </a:endParaRPr>
          </a:p>
          <a:p>
            <a:pPr marL="0" lvl="0" indent="0" algn="l" rtl="0">
              <a:spcBef>
                <a:spcPts val="1800"/>
              </a:spcBef>
              <a:spcAft>
                <a:spcPts val="0"/>
              </a:spcAft>
              <a:buNone/>
            </a:pPr>
            <a:r>
              <a:rPr lang="en"/>
              <a:t>Vladek Spiegelman- Artie’s father. A Polish Jew and Holocaust survivor, Vladek is burdened by memories of fear, suffering, and loss that, until beginning his interviews with Artie, he has not addresses in years. </a:t>
            </a:r>
            <a:endParaRPr/>
          </a:p>
          <a:p>
            <a:pPr marL="0" lvl="0" indent="0" algn="l" rtl="0">
              <a:spcBef>
                <a:spcPts val="1800"/>
              </a:spcBef>
              <a:spcAft>
                <a:spcPts val="0"/>
              </a:spcAft>
              <a:buNone/>
            </a:pPr>
            <a:r>
              <a:rPr lang="en"/>
              <a:t>Anja Spiegelman- Artie’s mother and Vladek’s late wife. A sensitive and highly intelligent woman, Anja survives the Holocaust but dies by suicide 1968.</a:t>
            </a:r>
            <a:endParaRPr/>
          </a:p>
          <a:p>
            <a:pPr marL="0" lvl="0" indent="0" algn="l" rtl="0">
              <a:spcBef>
                <a:spcPts val="1800"/>
              </a:spcBef>
              <a:spcAft>
                <a:spcPts val="0"/>
              </a:spcAft>
              <a:buNone/>
            </a:pPr>
            <a:endParaRPr sz="1200"/>
          </a:p>
          <a:p>
            <a:pPr marL="0" lvl="0" indent="0" algn="l" rtl="0">
              <a:spcBef>
                <a:spcPts val="1800"/>
              </a:spcBef>
              <a:spcAft>
                <a:spcPts val="0"/>
              </a:spcAft>
              <a:buNone/>
            </a:pPr>
            <a:r>
              <a:rPr lang="en" sz="1550">
                <a:solidFill>
                  <a:srgbClr val="1F2626"/>
                </a:solidFill>
                <a:highlight>
                  <a:srgbClr val="FFFFFF"/>
                </a:highlight>
                <a:latin typeface="Verdana"/>
                <a:ea typeface="Verdana"/>
                <a:cs typeface="Verdana"/>
                <a:sym typeface="Verdana"/>
              </a:rPr>
              <a:t> </a:t>
            </a:r>
            <a:endParaRPr sz="1200"/>
          </a:p>
          <a:p>
            <a:pPr marL="0" lvl="0" indent="0" algn="l" rtl="0">
              <a:spcBef>
                <a:spcPts val="1800"/>
              </a:spcBef>
              <a:spcAft>
                <a:spcPts val="0"/>
              </a:spcAft>
              <a:buNone/>
            </a:pPr>
            <a:endParaRPr sz="1700" b="1" u="sng">
              <a:solidFill>
                <a:srgbClr val="0889EE"/>
              </a:solidFill>
              <a:highlight>
                <a:srgbClr val="FFFFFF"/>
              </a:highlight>
              <a:latin typeface="Verdana"/>
              <a:ea typeface="Verdana"/>
              <a:cs typeface="Verdana"/>
              <a:sym typeface="Verdana"/>
            </a:endParaRPr>
          </a:p>
          <a:p>
            <a:pPr marL="0" lvl="0" indent="0" algn="l" rtl="0">
              <a:spcBef>
                <a:spcPts val="8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2389900" y="191400"/>
            <a:ext cx="3970500" cy="66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a:latin typeface="Courier New"/>
                <a:ea typeface="Courier New"/>
                <a:cs typeface="Courier New"/>
                <a:sym typeface="Courier New"/>
              </a:rPr>
              <a:t>Characters</a:t>
            </a:r>
            <a:endParaRPr sz="4000">
              <a:latin typeface="Courier New"/>
              <a:ea typeface="Courier New"/>
              <a:cs typeface="Courier New"/>
              <a:sym typeface="Courier New"/>
            </a:endParaRPr>
          </a:p>
        </p:txBody>
      </p:sp>
      <p:graphicFrame>
        <p:nvGraphicFramePr>
          <p:cNvPr id="73" name="Google Shape;73;p16"/>
          <p:cNvGraphicFramePr/>
          <p:nvPr/>
        </p:nvGraphicFramePr>
        <p:xfrm>
          <a:off x="952507" y="1483048"/>
          <a:ext cx="7239000" cy="3406325"/>
        </p:xfrm>
        <a:graphic>
          <a:graphicData uri="http://schemas.openxmlformats.org/drawingml/2006/table">
            <a:tbl>
              <a:tblPr>
                <a:noFill/>
                <a:tableStyleId>{FECD422B-B32D-4BFB-B8D1-1117F86D08A6}</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406325">
                <a:tc>
                  <a:txBody>
                    <a:bodyPr/>
                    <a:lstStyle/>
                    <a:p>
                      <a:pPr marL="457200" lvl="0" indent="-323850" algn="l" rtl="0">
                        <a:spcBef>
                          <a:spcPts val="0"/>
                        </a:spcBef>
                        <a:spcAft>
                          <a:spcPts val="0"/>
                        </a:spcAft>
                        <a:buClr>
                          <a:srgbClr val="FFFFFF"/>
                        </a:buClr>
                        <a:buSzPts val="1500"/>
                        <a:buChar char="●"/>
                      </a:pPr>
                      <a:r>
                        <a:rPr lang="en" sz="1500" b="1">
                          <a:solidFill>
                            <a:srgbClr val="FFFFFF"/>
                          </a:solidFill>
                        </a:rPr>
                        <a:t>Art Spiegelman</a:t>
                      </a:r>
                      <a:r>
                        <a:rPr lang="en" sz="1500">
                          <a:solidFill>
                            <a:srgbClr val="FFFFFF"/>
                          </a:solidFill>
                        </a:rPr>
                        <a:t>: Author and narrator of the book and father of Vladek</a:t>
                      </a:r>
                      <a:endParaRPr sz="1500">
                        <a:solidFill>
                          <a:srgbClr val="FFFFFF"/>
                        </a:solidFill>
                      </a:endParaRPr>
                    </a:p>
                    <a:p>
                      <a:pPr marL="457200" lvl="0" indent="-323850" algn="l" rtl="0">
                        <a:spcBef>
                          <a:spcPts val="0"/>
                        </a:spcBef>
                        <a:spcAft>
                          <a:spcPts val="0"/>
                        </a:spcAft>
                        <a:buClr>
                          <a:srgbClr val="FFFFFF"/>
                        </a:buClr>
                        <a:buSzPts val="1500"/>
                        <a:buChar char="●"/>
                      </a:pPr>
                      <a:r>
                        <a:rPr lang="en" sz="1500" b="1">
                          <a:solidFill>
                            <a:srgbClr val="FFFFFF"/>
                          </a:solidFill>
                        </a:rPr>
                        <a:t>Vladek Spiegelman: </a:t>
                      </a:r>
                      <a:r>
                        <a:rPr lang="en" sz="1500">
                          <a:solidFill>
                            <a:srgbClr val="FFFFFF"/>
                          </a:solidFill>
                        </a:rPr>
                        <a:t>Art’s father who had grew up pre war in poland. </a:t>
                      </a:r>
                      <a:endParaRPr sz="1500">
                        <a:solidFill>
                          <a:srgbClr val="FFFFFF"/>
                        </a:solidFill>
                      </a:endParaRPr>
                    </a:p>
                    <a:p>
                      <a:pPr marL="457200" lvl="0" indent="-323850" algn="l" rtl="0">
                        <a:spcBef>
                          <a:spcPts val="0"/>
                        </a:spcBef>
                        <a:spcAft>
                          <a:spcPts val="0"/>
                        </a:spcAft>
                        <a:buClr>
                          <a:srgbClr val="FFFFFF"/>
                        </a:buClr>
                        <a:buSzPts val="1500"/>
                        <a:buChar char="●"/>
                      </a:pPr>
                      <a:r>
                        <a:rPr lang="en" sz="1500" b="1">
                          <a:solidFill>
                            <a:srgbClr val="FFFFFF"/>
                          </a:solidFill>
                        </a:rPr>
                        <a:t>Anja (Zylberberg) Spiegelman: </a:t>
                      </a:r>
                      <a:r>
                        <a:rPr lang="en" sz="1500">
                          <a:solidFill>
                            <a:srgbClr val="FFFFFF"/>
                          </a:solidFill>
                        </a:rPr>
                        <a:t>Vladek first wife and mother of Art and Richieu</a:t>
                      </a:r>
                      <a:endParaRPr sz="1500">
                        <a:solidFill>
                          <a:srgbClr val="FFFFFF"/>
                        </a:solidFill>
                      </a:endParaRPr>
                    </a:p>
                    <a:p>
                      <a:pPr marL="457200" lvl="0" indent="-323850" algn="l" rtl="0">
                        <a:spcBef>
                          <a:spcPts val="0"/>
                        </a:spcBef>
                        <a:spcAft>
                          <a:spcPts val="0"/>
                        </a:spcAft>
                        <a:buClr>
                          <a:srgbClr val="FFFFFF"/>
                        </a:buClr>
                        <a:buSzPts val="1500"/>
                        <a:buChar char="●"/>
                      </a:pPr>
                      <a:r>
                        <a:rPr lang="en" sz="1500" b="1">
                          <a:solidFill>
                            <a:srgbClr val="FFFFFF"/>
                          </a:solidFill>
                        </a:rPr>
                        <a:t>Richieu Spiegelman: </a:t>
                      </a:r>
                      <a:r>
                        <a:rPr lang="en" sz="1500">
                          <a:solidFill>
                            <a:srgbClr val="FFFFFF"/>
                          </a:solidFill>
                        </a:rPr>
                        <a:t>Sent away to go live with uncle Persis</a:t>
                      </a:r>
                      <a:endParaRPr sz="1500">
                        <a:solidFill>
                          <a:srgbClr val="FFFFFF"/>
                        </a:solidFill>
                      </a:endParaRPr>
                    </a:p>
                    <a:p>
                      <a:pPr marL="457200" lvl="0" indent="-323850" algn="l" rtl="0">
                        <a:spcBef>
                          <a:spcPts val="0"/>
                        </a:spcBef>
                        <a:spcAft>
                          <a:spcPts val="0"/>
                        </a:spcAft>
                        <a:buClr>
                          <a:srgbClr val="FFFFFF"/>
                        </a:buClr>
                        <a:buSzPts val="1500"/>
                        <a:buChar char="●"/>
                      </a:pPr>
                      <a:r>
                        <a:rPr lang="en" sz="1500" b="1">
                          <a:solidFill>
                            <a:srgbClr val="FFFFFF"/>
                          </a:solidFill>
                        </a:rPr>
                        <a:t>Mala Spiegelman</a:t>
                      </a:r>
                      <a:r>
                        <a:rPr lang="en" sz="1500">
                          <a:solidFill>
                            <a:srgbClr val="FFFFFF"/>
                          </a:solidFill>
                        </a:rPr>
                        <a:t>: Vladek second wife who is a holocaust survivor. </a:t>
                      </a:r>
                      <a:endParaRPr sz="1500">
                        <a:solidFill>
                          <a:srgbClr val="FFFFFF"/>
                        </a:solidFill>
                      </a:endParaRPr>
                    </a:p>
                  </a:txBody>
                  <a:tcPr marL="91425" marR="91425" marT="91425" marB="91425"/>
                </a:tc>
                <a:tc>
                  <a:txBody>
                    <a:bodyPr/>
                    <a:lstStyle/>
                    <a:p>
                      <a:pPr marL="457200" lvl="0" indent="-317500" algn="l" rtl="0">
                        <a:spcBef>
                          <a:spcPts val="0"/>
                        </a:spcBef>
                        <a:spcAft>
                          <a:spcPts val="0"/>
                        </a:spcAft>
                        <a:buClr>
                          <a:srgbClr val="FFFFFF"/>
                        </a:buClr>
                        <a:buSzPts val="1400"/>
                        <a:buChar char="●"/>
                      </a:pPr>
                      <a:r>
                        <a:rPr lang="en">
                          <a:solidFill>
                            <a:srgbClr val="FFFFFF"/>
                          </a:solidFill>
                        </a:rPr>
                        <a:t>Anne Frank</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Edith frank</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Otto frank (the father)</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Margot frank</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Hermann</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r>
                        <a:rPr lang="en">
                          <a:solidFill>
                            <a:srgbClr val="FFFFFF"/>
                          </a:solidFill>
                        </a:rPr>
                        <a:t> </a:t>
                      </a:r>
                      <a:endParaRPr>
                        <a:solidFill>
                          <a:srgbClr val="FFFFFF"/>
                        </a:solidFill>
                      </a:endParaRPr>
                    </a:p>
                  </a:txBody>
                  <a:tcPr marL="91425" marR="91425" marT="91425" marB="91425"/>
                </a:tc>
                <a:extLst>
                  <a:ext uri="{0D108BD9-81ED-4DB2-BD59-A6C34878D82A}">
                    <a16:rowId xmlns:a16="http://schemas.microsoft.com/office/drawing/2014/main" val="10000"/>
                  </a:ext>
                </a:extLst>
              </a:tr>
            </a:tbl>
          </a:graphicData>
        </a:graphic>
      </p:graphicFrame>
      <p:sp>
        <p:nvSpPr>
          <p:cNvPr id="74" name="Google Shape;74;p16"/>
          <p:cNvSpPr txBox="1"/>
          <p:nvPr/>
        </p:nvSpPr>
        <p:spPr>
          <a:xfrm>
            <a:off x="1373790" y="859202"/>
            <a:ext cx="2405100" cy="54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a:solidFill>
                  <a:srgbClr val="FFFFFF"/>
                </a:solidFill>
              </a:rPr>
              <a:t>Maus</a:t>
            </a:r>
            <a:endParaRPr sz="3000">
              <a:solidFill>
                <a:srgbClr val="FFFFFF"/>
              </a:solidFill>
            </a:endParaRPr>
          </a:p>
        </p:txBody>
      </p:sp>
      <p:sp>
        <p:nvSpPr>
          <p:cNvPr id="75" name="Google Shape;75;p16"/>
          <p:cNvSpPr txBox="1"/>
          <p:nvPr/>
        </p:nvSpPr>
        <p:spPr>
          <a:xfrm>
            <a:off x="5709538" y="859200"/>
            <a:ext cx="1967700" cy="54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t>A</a:t>
            </a:r>
            <a:r>
              <a:rPr lang="en" sz="2400">
                <a:solidFill>
                  <a:srgbClr val="FFFFFF"/>
                </a:solidFill>
              </a:rPr>
              <a:t>Anne Frank</a:t>
            </a:r>
            <a:endParaRPr sz="24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p:nvPr/>
        </p:nvSpPr>
        <p:spPr>
          <a:xfrm>
            <a:off x="1481408" y="1209050"/>
            <a:ext cx="2864700" cy="85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a:solidFill>
                  <a:srgbClr val="FFFFFF"/>
                </a:solidFill>
              </a:rPr>
              <a:t>   Vladek</a:t>
            </a:r>
            <a:endParaRPr sz="3000">
              <a:solidFill>
                <a:srgbClr val="FFFFFF"/>
              </a:solidFill>
            </a:endParaRPr>
          </a:p>
        </p:txBody>
      </p:sp>
      <p:sp>
        <p:nvSpPr>
          <p:cNvPr id="81" name="Google Shape;81;p17"/>
          <p:cNvSpPr txBox="1">
            <a:spLocks noGrp="1"/>
          </p:cNvSpPr>
          <p:nvPr>
            <p:ph type="title"/>
          </p:nvPr>
        </p:nvSpPr>
        <p:spPr>
          <a:xfrm>
            <a:off x="1711775" y="193450"/>
            <a:ext cx="60432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400">
                <a:latin typeface="Courier New"/>
                <a:ea typeface="Courier New"/>
                <a:cs typeface="Courier New"/>
                <a:sym typeface="Courier New"/>
              </a:rPr>
              <a:t>main characters Comparison</a:t>
            </a:r>
            <a:endParaRPr sz="3400">
              <a:latin typeface="Courier New"/>
              <a:ea typeface="Courier New"/>
              <a:cs typeface="Courier New"/>
              <a:sym typeface="Courier New"/>
            </a:endParaRPr>
          </a:p>
        </p:txBody>
      </p:sp>
      <p:graphicFrame>
        <p:nvGraphicFramePr>
          <p:cNvPr id="82" name="Google Shape;82;p17"/>
          <p:cNvGraphicFramePr/>
          <p:nvPr>
            <p:extLst>
              <p:ext uri="{D42A27DB-BD31-4B8C-83A1-F6EECF244321}">
                <p14:modId xmlns:p14="http://schemas.microsoft.com/office/powerpoint/2010/main" val="2933374578"/>
              </p:ext>
            </p:extLst>
          </p:nvPr>
        </p:nvGraphicFramePr>
        <p:xfrm>
          <a:off x="1182195" y="1835964"/>
          <a:ext cx="7239000" cy="3108930"/>
        </p:xfrm>
        <a:graphic>
          <a:graphicData uri="http://schemas.openxmlformats.org/drawingml/2006/table">
            <a:tbl>
              <a:tblPr>
                <a:noFill/>
                <a:tableStyleId>{FECD422B-B32D-4BFB-B8D1-1117F86D08A6}</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2998550">
                <a:tc>
                  <a:txBody>
                    <a:bodyPr/>
                    <a:lstStyle/>
                    <a:p>
                      <a:pPr marL="457200" lvl="0" indent="-381000" algn="l" rtl="0">
                        <a:spcBef>
                          <a:spcPts val="0"/>
                        </a:spcBef>
                        <a:spcAft>
                          <a:spcPts val="0"/>
                        </a:spcAft>
                        <a:buClr>
                          <a:srgbClr val="FFFFFF"/>
                        </a:buClr>
                        <a:buSzPts val="2400"/>
                        <a:buChar char="●"/>
                      </a:pPr>
                      <a:r>
                        <a:rPr lang="en" sz="2400">
                          <a:solidFill>
                            <a:srgbClr val="FFFFFF"/>
                          </a:solidFill>
                        </a:rPr>
                        <a:t>Holocaust survivor</a:t>
                      </a:r>
                      <a:endParaRPr sz="2400">
                        <a:solidFill>
                          <a:srgbClr val="FFFFFF"/>
                        </a:solidFill>
                      </a:endParaRPr>
                    </a:p>
                    <a:p>
                      <a:pPr marL="457200" lvl="0" indent="0" algn="l" rtl="0">
                        <a:spcBef>
                          <a:spcPts val="0"/>
                        </a:spcBef>
                        <a:spcAft>
                          <a:spcPts val="0"/>
                        </a:spcAft>
                        <a:buNone/>
                      </a:pPr>
                      <a:endParaRPr sz="2400">
                        <a:solidFill>
                          <a:srgbClr val="FFFFFF"/>
                        </a:solidFill>
                      </a:endParaRPr>
                    </a:p>
                    <a:p>
                      <a:pPr marL="457200" lvl="0" indent="-381000" algn="l" rtl="0">
                        <a:spcBef>
                          <a:spcPts val="0"/>
                        </a:spcBef>
                        <a:spcAft>
                          <a:spcPts val="0"/>
                        </a:spcAft>
                        <a:buClr>
                          <a:srgbClr val="FFFFFF"/>
                        </a:buClr>
                        <a:buSzPts val="2400"/>
                        <a:buChar char="●"/>
                      </a:pPr>
                      <a:r>
                        <a:rPr lang="en" sz="2400">
                          <a:solidFill>
                            <a:srgbClr val="FFFFFF"/>
                          </a:solidFill>
                        </a:rPr>
                        <a:t>Tells the stories to his son</a:t>
                      </a:r>
                      <a:endParaRPr sz="2400">
                        <a:solidFill>
                          <a:srgbClr val="FFFFFF"/>
                        </a:solidFill>
                      </a:endParaRPr>
                    </a:p>
                    <a:p>
                      <a:pPr marL="457200" lvl="0" indent="-381000" algn="l" rtl="0">
                        <a:spcBef>
                          <a:spcPts val="0"/>
                        </a:spcBef>
                        <a:spcAft>
                          <a:spcPts val="0"/>
                        </a:spcAft>
                        <a:buClr>
                          <a:srgbClr val="FFFFFF"/>
                        </a:buClr>
                        <a:buSzPts val="2400"/>
                        <a:buChar char="●"/>
                      </a:pPr>
                      <a:r>
                        <a:rPr lang="en" sz="2400">
                          <a:solidFill>
                            <a:srgbClr val="FFFFFF"/>
                          </a:solidFill>
                        </a:rPr>
                        <a:t>He was resourceful and determined to survive</a:t>
                      </a:r>
                      <a:endParaRPr sz="2400">
                        <a:solidFill>
                          <a:srgbClr val="FFFFFF"/>
                        </a:solidFill>
                      </a:endParaRPr>
                    </a:p>
                  </a:txBody>
                  <a:tcPr marL="91425" marR="91425" marT="91425" marB="91425"/>
                </a:tc>
                <a:tc>
                  <a:txBody>
                    <a:bodyPr/>
                    <a:lstStyle/>
                    <a:p>
                      <a:pPr marL="457200" lvl="0" indent="-381000" algn="l" rtl="0">
                        <a:spcBef>
                          <a:spcPts val="0"/>
                        </a:spcBef>
                        <a:spcAft>
                          <a:spcPts val="0"/>
                        </a:spcAft>
                        <a:buClr>
                          <a:srgbClr val="FFFFFF"/>
                        </a:buClr>
                        <a:buSzPts val="2400"/>
                        <a:buChar char="●"/>
                      </a:pPr>
                      <a:r>
                        <a:rPr lang="en-US" sz="2400" dirty="0">
                          <a:solidFill>
                            <a:srgbClr val="FFFFFF"/>
                          </a:solidFill>
                        </a:rPr>
                        <a:t>A</a:t>
                      </a:r>
                      <a:r>
                        <a:rPr lang="en" sz="2400" dirty="0">
                          <a:solidFill>
                            <a:srgbClr val="FFFFFF"/>
                          </a:solidFill>
                        </a:rPr>
                        <a:t>nne </a:t>
                      </a:r>
                      <a:r>
                        <a:rPr lang="en-US" sz="2400" dirty="0">
                          <a:solidFill>
                            <a:srgbClr val="FFFFFF"/>
                          </a:solidFill>
                        </a:rPr>
                        <a:t>F</a:t>
                      </a:r>
                      <a:r>
                        <a:rPr lang="en" sz="2400" dirty="0">
                          <a:solidFill>
                            <a:srgbClr val="FFFFFF"/>
                          </a:solidFill>
                        </a:rPr>
                        <a:t>rank died during the holocaust</a:t>
                      </a:r>
                      <a:endParaRPr sz="2400" dirty="0">
                        <a:solidFill>
                          <a:srgbClr val="FFFFFF"/>
                        </a:solidFill>
                      </a:endParaRPr>
                    </a:p>
                    <a:p>
                      <a:pPr marL="457200" lvl="0" indent="-381000" algn="l" rtl="0">
                        <a:spcBef>
                          <a:spcPts val="0"/>
                        </a:spcBef>
                        <a:spcAft>
                          <a:spcPts val="0"/>
                        </a:spcAft>
                        <a:buClr>
                          <a:srgbClr val="FFFFFF"/>
                        </a:buClr>
                        <a:buSzPts val="2400"/>
                        <a:buChar char="●"/>
                      </a:pPr>
                      <a:r>
                        <a:rPr lang="en" sz="2400" dirty="0">
                          <a:solidFill>
                            <a:srgbClr val="FFFFFF"/>
                          </a:solidFill>
                        </a:rPr>
                        <a:t>She wrote a diary that later became a book</a:t>
                      </a:r>
                      <a:endParaRPr sz="2400" dirty="0">
                        <a:solidFill>
                          <a:srgbClr val="FFFFFF"/>
                        </a:solidFill>
                      </a:endParaRPr>
                    </a:p>
                    <a:p>
                      <a:pPr marL="457200" lvl="0" indent="-381000" algn="l" rtl="0">
                        <a:spcBef>
                          <a:spcPts val="0"/>
                        </a:spcBef>
                        <a:spcAft>
                          <a:spcPts val="0"/>
                        </a:spcAft>
                        <a:buClr>
                          <a:srgbClr val="FFFFFF"/>
                        </a:buClr>
                        <a:buSzPts val="2400"/>
                        <a:buChar char="●"/>
                      </a:pPr>
                      <a:r>
                        <a:rPr lang="en" sz="2400" dirty="0">
                          <a:solidFill>
                            <a:srgbClr val="FFFFFF"/>
                          </a:solidFill>
                        </a:rPr>
                        <a:t>Anne was optimistic despite her confinement</a:t>
                      </a:r>
                      <a:endParaRPr sz="2400" dirty="0">
                        <a:solidFill>
                          <a:srgbClr val="FFFFFF"/>
                        </a:solidFill>
                      </a:endParaRPr>
                    </a:p>
                    <a:p>
                      <a:pPr marL="457200" lvl="0" indent="-381000" algn="l" rtl="0">
                        <a:spcBef>
                          <a:spcPts val="0"/>
                        </a:spcBef>
                        <a:spcAft>
                          <a:spcPts val="0"/>
                        </a:spcAft>
                        <a:buClr>
                          <a:srgbClr val="FFFFFF"/>
                        </a:buClr>
                        <a:buSzPts val="2400"/>
                        <a:buChar char="●"/>
                      </a:pPr>
                      <a:endParaRPr sz="2400" dirty="0">
                        <a:solidFill>
                          <a:srgbClr val="FFFFFF"/>
                        </a:solidFill>
                      </a:endParaRPr>
                    </a:p>
                  </a:txBody>
                  <a:tcPr marL="91425" marR="91425" marT="91425" marB="91425"/>
                </a:tc>
                <a:extLst>
                  <a:ext uri="{0D108BD9-81ED-4DB2-BD59-A6C34878D82A}">
                    <a16:rowId xmlns:a16="http://schemas.microsoft.com/office/drawing/2014/main" val="10000"/>
                  </a:ext>
                </a:extLst>
              </a:tr>
            </a:tbl>
          </a:graphicData>
        </a:graphic>
      </p:graphicFrame>
      <p:sp>
        <p:nvSpPr>
          <p:cNvPr id="83" name="Google Shape;83;p17"/>
          <p:cNvSpPr txBox="1"/>
          <p:nvPr/>
        </p:nvSpPr>
        <p:spPr>
          <a:xfrm>
            <a:off x="5058733" y="1209050"/>
            <a:ext cx="2558400" cy="43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a:solidFill>
                  <a:srgbClr val="FFFFFF"/>
                </a:solidFill>
              </a:rPr>
              <a:t>Anne Frank</a:t>
            </a:r>
            <a:endParaRPr sz="30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Themes comparison</a:t>
            </a:r>
            <a:endParaRPr/>
          </a:p>
          <a:p>
            <a:pPr marL="0" lvl="0" indent="0" algn="l" rtl="0">
              <a:spcBef>
                <a:spcPts val="0"/>
              </a:spcBef>
              <a:spcAft>
                <a:spcPts val="0"/>
              </a:spcAft>
              <a:buNone/>
            </a:pPr>
            <a:endParaRPr/>
          </a:p>
        </p:txBody>
      </p:sp>
      <p:sp>
        <p:nvSpPr>
          <p:cNvPr id="89" name="Google Shape;89;p1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Maus</a:t>
            </a:r>
            <a:endParaRPr dirty="0"/>
          </a:p>
          <a:p>
            <a:pPr marL="457200" lvl="0" indent="-317500" rtl="0">
              <a:spcBef>
                <a:spcPts val="1600"/>
              </a:spcBef>
              <a:spcAft>
                <a:spcPts val="0"/>
              </a:spcAft>
              <a:buSzPts val="1400"/>
              <a:buChar char="●"/>
            </a:pPr>
            <a:r>
              <a:rPr lang="en" dirty="0"/>
              <a:t>Warfare</a:t>
            </a:r>
            <a:endParaRPr dirty="0"/>
          </a:p>
          <a:p>
            <a:pPr marL="457200" lvl="0" indent="-317500" rtl="0">
              <a:spcBef>
                <a:spcPts val="0"/>
              </a:spcBef>
              <a:spcAft>
                <a:spcPts val="0"/>
              </a:spcAft>
              <a:buSzPts val="1400"/>
              <a:buChar char="●"/>
            </a:pPr>
            <a:r>
              <a:rPr lang="en" dirty="0"/>
              <a:t>Family</a:t>
            </a:r>
            <a:endParaRPr dirty="0"/>
          </a:p>
          <a:p>
            <a:pPr marL="457200" lvl="0" indent="-317500" rtl="0">
              <a:spcBef>
                <a:spcPts val="0"/>
              </a:spcBef>
              <a:spcAft>
                <a:spcPts val="0"/>
              </a:spcAft>
              <a:buSzPts val="1400"/>
              <a:buChar char="●"/>
            </a:pPr>
            <a:r>
              <a:rPr lang="en-US" dirty="0"/>
              <a:t>L</a:t>
            </a:r>
            <a:r>
              <a:rPr lang="en" dirty="0"/>
              <a:t>uck</a:t>
            </a:r>
          </a:p>
          <a:p>
            <a:pPr marL="457200" lvl="0" indent="-317500" rtl="0">
              <a:spcBef>
                <a:spcPts val="0"/>
              </a:spcBef>
              <a:spcAft>
                <a:spcPts val="0"/>
              </a:spcAft>
              <a:buSzPts val="1400"/>
              <a:buChar char="●"/>
            </a:pPr>
            <a:r>
              <a:rPr lang="en-US" dirty="0"/>
              <a:t>S</a:t>
            </a:r>
            <a:r>
              <a:rPr lang="en" dirty="0"/>
              <a:t>urvival and trauma </a:t>
            </a:r>
            <a:endParaRPr dirty="0"/>
          </a:p>
          <a:p>
            <a:pPr marL="0" lvl="0" indent="0" algn="ctr" rtl="0">
              <a:spcBef>
                <a:spcPts val="1600"/>
              </a:spcBef>
              <a:spcAft>
                <a:spcPts val="1600"/>
              </a:spcAft>
              <a:buNone/>
            </a:pPr>
            <a:endParaRPr dirty="0"/>
          </a:p>
        </p:txBody>
      </p:sp>
      <p:sp>
        <p:nvSpPr>
          <p:cNvPr id="90" name="Google Shape;90;p1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Anne Frank</a:t>
            </a:r>
            <a:endParaRPr sz="2400" dirty="0"/>
          </a:p>
          <a:p>
            <a:pPr marL="457200" lvl="0" indent="-317500" rtl="0">
              <a:spcBef>
                <a:spcPts val="1600"/>
              </a:spcBef>
              <a:spcAft>
                <a:spcPts val="0"/>
              </a:spcAft>
              <a:buSzPts val="1400"/>
              <a:buChar char="●"/>
            </a:pPr>
            <a:r>
              <a:rPr lang="en" dirty="0"/>
              <a:t>Warfare (fear, suffering)</a:t>
            </a:r>
            <a:endParaRPr dirty="0"/>
          </a:p>
          <a:p>
            <a:pPr marL="457200" lvl="0" indent="-317500" rtl="0">
              <a:spcBef>
                <a:spcPts val="0"/>
              </a:spcBef>
              <a:spcAft>
                <a:spcPts val="0"/>
              </a:spcAft>
              <a:buSzPts val="1400"/>
              <a:buChar char="●"/>
            </a:pPr>
            <a:r>
              <a:rPr lang="en" dirty="0"/>
              <a:t>Family</a:t>
            </a:r>
            <a:endParaRPr dirty="0"/>
          </a:p>
          <a:p>
            <a:pPr marL="457200" lvl="0" indent="-317500" rtl="0">
              <a:spcBef>
                <a:spcPts val="0"/>
              </a:spcBef>
              <a:spcAft>
                <a:spcPts val="0"/>
              </a:spcAft>
              <a:buSzPts val="1400"/>
              <a:buChar char="●"/>
            </a:pPr>
            <a:r>
              <a:rPr lang="en-US" dirty="0"/>
              <a:t>Survival and loss</a:t>
            </a:r>
            <a:endParaRPr dirty="0"/>
          </a:p>
          <a:p>
            <a:pPr marL="0" lvl="0" indent="0" algn="ctr" rtl="0">
              <a:spcBef>
                <a:spcPts val="160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2285999" y="95500"/>
            <a:ext cx="4572000" cy="700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100">
                <a:latin typeface="Courier New"/>
                <a:ea typeface="Courier New"/>
                <a:cs typeface="Courier New"/>
                <a:sym typeface="Courier New"/>
              </a:rPr>
              <a:t>Symbols</a:t>
            </a:r>
            <a:endParaRPr sz="4100">
              <a:latin typeface="Courier New"/>
              <a:ea typeface="Courier New"/>
              <a:cs typeface="Courier New"/>
              <a:sym typeface="Courier New"/>
            </a:endParaRPr>
          </a:p>
        </p:txBody>
      </p:sp>
      <p:graphicFrame>
        <p:nvGraphicFramePr>
          <p:cNvPr id="96" name="Google Shape;96;p19"/>
          <p:cNvGraphicFramePr/>
          <p:nvPr/>
        </p:nvGraphicFramePr>
        <p:xfrm>
          <a:off x="952500" y="1709250"/>
          <a:ext cx="7239000" cy="3018375"/>
        </p:xfrm>
        <a:graphic>
          <a:graphicData uri="http://schemas.openxmlformats.org/drawingml/2006/table">
            <a:tbl>
              <a:tblPr>
                <a:noFill/>
                <a:tableStyleId>{FECD422B-B32D-4BFB-B8D1-1117F86D08A6}</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018375">
                <a:tc>
                  <a:txBody>
                    <a:bodyPr/>
                    <a:lstStyle/>
                    <a:p>
                      <a:pPr marL="457200" lvl="0" indent="-330200" algn="l" rtl="0">
                        <a:spcBef>
                          <a:spcPts val="0"/>
                        </a:spcBef>
                        <a:spcAft>
                          <a:spcPts val="0"/>
                        </a:spcAft>
                        <a:buClr>
                          <a:srgbClr val="FFFFFF"/>
                        </a:buClr>
                        <a:buSzPts val="1600"/>
                        <a:buFont typeface="Courier New"/>
                        <a:buChar char="●"/>
                      </a:pPr>
                      <a:r>
                        <a:rPr lang="en" sz="1600">
                          <a:solidFill>
                            <a:srgbClr val="FFFFFF"/>
                          </a:solidFill>
                          <a:latin typeface="Courier New"/>
                          <a:ea typeface="Courier New"/>
                          <a:cs typeface="Courier New"/>
                          <a:sym typeface="Courier New"/>
                        </a:rPr>
                        <a:t>people are presented as animals</a:t>
                      </a:r>
                      <a:endParaRPr sz="1600">
                        <a:solidFill>
                          <a:srgbClr val="FFFFFF"/>
                        </a:solidFill>
                        <a:latin typeface="Courier New"/>
                        <a:ea typeface="Courier New"/>
                        <a:cs typeface="Courier New"/>
                        <a:sym typeface="Courier New"/>
                      </a:endParaRPr>
                    </a:p>
                    <a:p>
                      <a:pPr marL="457200" lvl="0" indent="-330200" algn="l" rtl="0">
                        <a:spcBef>
                          <a:spcPts val="0"/>
                        </a:spcBef>
                        <a:spcAft>
                          <a:spcPts val="0"/>
                        </a:spcAft>
                        <a:buClr>
                          <a:srgbClr val="FFFFFF"/>
                        </a:buClr>
                        <a:buSzPts val="1600"/>
                        <a:buFont typeface="Courier New"/>
                        <a:buChar char="●"/>
                      </a:pPr>
                      <a:r>
                        <a:rPr lang="en" sz="1600">
                          <a:solidFill>
                            <a:srgbClr val="FFFFFF"/>
                          </a:solidFill>
                          <a:latin typeface="Courier New"/>
                          <a:ea typeface="Courier New"/>
                          <a:cs typeface="Courier New"/>
                          <a:sym typeface="Courier New"/>
                        </a:rPr>
                        <a:t>Jews are mice</a:t>
                      </a:r>
                      <a:endParaRPr sz="1600">
                        <a:solidFill>
                          <a:srgbClr val="FFFFFF"/>
                        </a:solidFill>
                        <a:latin typeface="Courier New"/>
                        <a:ea typeface="Courier New"/>
                        <a:cs typeface="Courier New"/>
                        <a:sym typeface="Courier New"/>
                      </a:endParaRPr>
                    </a:p>
                    <a:p>
                      <a:pPr marL="457200" lvl="0" indent="-330200" algn="l" rtl="0">
                        <a:spcBef>
                          <a:spcPts val="0"/>
                        </a:spcBef>
                        <a:spcAft>
                          <a:spcPts val="0"/>
                        </a:spcAft>
                        <a:buClr>
                          <a:srgbClr val="FFFFFF"/>
                        </a:buClr>
                        <a:buSzPts val="1600"/>
                        <a:buFont typeface="Courier New"/>
                        <a:buChar char="●"/>
                      </a:pPr>
                      <a:r>
                        <a:rPr lang="en" sz="1600">
                          <a:solidFill>
                            <a:srgbClr val="FFFFFF"/>
                          </a:solidFill>
                          <a:latin typeface="Courier New"/>
                          <a:ea typeface="Courier New"/>
                          <a:cs typeface="Courier New"/>
                          <a:sym typeface="Courier New"/>
                        </a:rPr>
                        <a:t>Germans are predatory cats</a:t>
                      </a:r>
                      <a:endParaRPr sz="1600">
                        <a:solidFill>
                          <a:srgbClr val="FFFFFF"/>
                        </a:solidFill>
                        <a:latin typeface="Courier New"/>
                        <a:ea typeface="Courier New"/>
                        <a:cs typeface="Courier New"/>
                        <a:sym typeface="Courier New"/>
                      </a:endParaRPr>
                    </a:p>
                    <a:p>
                      <a:pPr marL="457200" lvl="0" indent="-330200" algn="l" rtl="0">
                        <a:spcBef>
                          <a:spcPts val="0"/>
                        </a:spcBef>
                        <a:spcAft>
                          <a:spcPts val="0"/>
                        </a:spcAft>
                        <a:buClr>
                          <a:srgbClr val="FFFFFF"/>
                        </a:buClr>
                        <a:buSzPts val="1600"/>
                        <a:buFont typeface="Courier New"/>
                        <a:buChar char="●"/>
                      </a:pPr>
                      <a:r>
                        <a:rPr lang="en" sz="1600">
                          <a:solidFill>
                            <a:srgbClr val="FFFFFF"/>
                          </a:solidFill>
                          <a:latin typeface="Courier New"/>
                          <a:ea typeface="Courier New"/>
                          <a:cs typeface="Courier New"/>
                          <a:sym typeface="Courier New"/>
                        </a:rPr>
                        <a:t>Poles are pigs</a:t>
                      </a:r>
                      <a:endParaRPr sz="1600">
                        <a:solidFill>
                          <a:srgbClr val="FFFFFF"/>
                        </a:solidFill>
                        <a:latin typeface="Courier New"/>
                        <a:ea typeface="Courier New"/>
                        <a:cs typeface="Courier New"/>
                        <a:sym typeface="Courier New"/>
                      </a:endParaRPr>
                    </a:p>
                    <a:p>
                      <a:pPr marL="457200" lvl="0" indent="-330200" algn="l" rtl="0">
                        <a:spcBef>
                          <a:spcPts val="0"/>
                        </a:spcBef>
                        <a:spcAft>
                          <a:spcPts val="0"/>
                        </a:spcAft>
                        <a:buClr>
                          <a:srgbClr val="FFFFFF"/>
                        </a:buClr>
                        <a:buSzPts val="1600"/>
                        <a:buFont typeface="Courier New"/>
                        <a:buChar char="●"/>
                      </a:pPr>
                      <a:r>
                        <a:rPr lang="en" sz="1600">
                          <a:solidFill>
                            <a:srgbClr val="FFFFFF"/>
                          </a:solidFill>
                          <a:latin typeface="Courier New"/>
                          <a:ea typeface="Courier New"/>
                          <a:cs typeface="Courier New"/>
                          <a:sym typeface="Courier New"/>
                        </a:rPr>
                        <a:t>Swedes are deer with horns</a:t>
                      </a:r>
                      <a:endParaRPr sz="1600">
                        <a:solidFill>
                          <a:srgbClr val="FFFFFF"/>
                        </a:solidFill>
                        <a:latin typeface="Courier New"/>
                        <a:ea typeface="Courier New"/>
                        <a:cs typeface="Courier New"/>
                        <a:sym typeface="Courier New"/>
                      </a:endParaRPr>
                    </a:p>
                    <a:p>
                      <a:pPr marL="457200" lvl="0" indent="-330200" algn="l" rtl="0">
                        <a:spcBef>
                          <a:spcPts val="0"/>
                        </a:spcBef>
                        <a:spcAft>
                          <a:spcPts val="0"/>
                        </a:spcAft>
                        <a:buClr>
                          <a:srgbClr val="FFFFFF"/>
                        </a:buClr>
                        <a:buSzPts val="1600"/>
                        <a:buFont typeface="Courier New"/>
                        <a:buChar char="●"/>
                      </a:pPr>
                      <a:r>
                        <a:rPr lang="en" sz="1600">
                          <a:solidFill>
                            <a:srgbClr val="FFFFFF"/>
                          </a:solidFill>
                          <a:latin typeface="Courier New"/>
                          <a:ea typeface="Courier New"/>
                          <a:cs typeface="Courier New"/>
                          <a:sym typeface="Courier New"/>
                        </a:rPr>
                        <a:t>Americans are dogs</a:t>
                      </a:r>
                      <a:endParaRPr sz="1600">
                        <a:solidFill>
                          <a:srgbClr val="FFFFFF"/>
                        </a:solidFill>
                        <a:latin typeface="Courier New"/>
                        <a:ea typeface="Courier New"/>
                        <a:cs typeface="Courier New"/>
                        <a:sym typeface="Courier New"/>
                      </a:endParaRPr>
                    </a:p>
                    <a:p>
                      <a:pPr marL="457200" lvl="0" indent="-330200" algn="l" rtl="0">
                        <a:spcBef>
                          <a:spcPts val="0"/>
                        </a:spcBef>
                        <a:spcAft>
                          <a:spcPts val="0"/>
                        </a:spcAft>
                        <a:buClr>
                          <a:srgbClr val="FFFFFF"/>
                        </a:buClr>
                        <a:buSzPts val="1600"/>
                        <a:buFont typeface="Courier New"/>
                        <a:buChar char="●"/>
                      </a:pPr>
                      <a:r>
                        <a:rPr lang="en" sz="1600">
                          <a:solidFill>
                            <a:srgbClr val="FFFFFF"/>
                          </a:solidFill>
                          <a:latin typeface="Courier New"/>
                          <a:ea typeface="Courier New"/>
                          <a:cs typeface="Courier New"/>
                          <a:sym typeface="Courier New"/>
                        </a:rPr>
                        <a:t>Gypsy is a butterfly</a:t>
                      </a:r>
                      <a:endParaRPr sz="1600">
                        <a:solidFill>
                          <a:srgbClr val="FFFFFF"/>
                        </a:solidFill>
                        <a:latin typeface="Courier New"/>
                        <a:ea typeface="Courier New"/>
                        <a:cs typeface="Courier New"/>
                        <a:sym typeface="Courier New"/>
                      </a:endParaRPr>
                    </a:p>
                    <a:p>
                      <a:pPr marL="457200" lvl="0" indent="-330200" algn="l" rtl="0">
                        <a:spcBef>
                          <a:spcPts val="0"/>
                        </a:spcBef>
                        <a:spcAft>
                          <a:spcPts val="0"/>
                        </a:spcAft>
                        <a:buClr>
                          <a:srgbClr val="FFFFFF"/>
                        </a:buClr>
                        <a:buSzPts val="1600"/>
                        <a:buFont typeface="Courier New"/>
                        <a:buChar char="●"/>
                      </a:pPr>
                      <a:r>
                        <a:rPr lang="en" sz="1600">
                          <a:solidFill>
                            <a:srgbClr val="FFFFFF"/>
                          </a:solidFill>
                          <a:latin typeface="Courier New"/>
                          <a:ea typeface="Courier New"/>
                          <a:cs typeface="Courier New"/>
                          <a:sym typeface="Courier New"/>
                        </a:rPr>
                        <a:t>Frenchman is a frog</a:t>
                      </a:r>
                      <a:endParaRPr sz="1600">
                        <a:solidFill>
                          <a:srgbClr val="FFFFFF"/>
                        </a:solidFill>
                        <a:latin typeface="Courier New"/>
                        <a:ea typeface="Courier New"/>
                        <a:cs typeface="Courier New"/>
                        <a:sym typeface="Courier New"/>
                      </a:endParaRPr>
                    </a:p>
                  </a:txBody>
                  <a:tcPr marL="91425" marR="91425" marT="91425" marB="91425"/>
                </a:tc>
                <a:tc>
                  <a:txBody>
                    <a:bodyPr/>
                    <a:lstStyle/>
                    <a:p>
                      <a:pPr marL="457200" lvl="0" indent="-374650" algn="l" rtl="0">
                        <a:spcBef>
                          <a:spcPts val="0"/>
                        </a:spcBef>
                        <a:spcAft>
                          <a:spcPts val="0"/>
                        </a:spcAft>
                        <a:buClr>
                          <a:srgbClr val="FFFFFF"/>
                        </a:buClr>
                        <a:buSzPts val="2300"/>
                        <a:buFont typeface="Courier New"/>
                        <a:buChar char="●"/>
                      </a:pPr>
                      <a:r>
                        <a:rPr lang="en" sz="2300">
                          <a:solidFill>
                            <a:srgbClr val="FFFFFF"/>
                          </a:solidFill>
                          <a:latin typeface="Courier New"/>
                          <a:ea typeface="Courier New"/>
                          <a:cs typeface="Courier New"/>
                          <a:sym typeface="Courier New"/>
                        </a:rPr>
                        <a:t>Anne’s diary</a:t>
                      </a:r>
                      <a:endParaRPr sz="2300">
                        <a:solidFill>
                          <a:srgbClr val="FFFFFF"/>
                        </a:solidFill>
                        <a:latin typeface="Courier New"/>
                        <a:ea typeface="Courier New"/>
                        <a:cs typeface="Courier New"/>
                        <a:sym typeface="Courier New"/>
                      </a:endParaRPr>
                    </a:p>
                    <a:p>
                      <a:pPr marL="457200" lvl="0" indent="-374650" algn="l" rtl="0">
                        <a:spcBef>
                          <a:spcPts val="0"/>
                        </a:spcBef>
                        <a:spcAft>
                          <a:spcPts val="0"/>
                        </a:spcAft>
                        <a:buClr>
                          <a:srgbClr val="FFFFFF"/>
                        </a:buClr>
                        <a:buSzPts val="2300"/>
                        <a:buFont typeface="Courier New"/>
                        <a:buChar char="●"/>
                      </a:pPr>
                      <a:r>
                        <a:rPr lang="en" sz="2300">
                          <a:solidFill>
                            <a:srgbClr val="FFFFFF"/>
                          </a:solidFill>
                          <a:latin typeface="Courier New"/>
                          <a:ea typeface="Courier New"/>
                          <a:cs typeface="Courier New"/>
                          <a:sym typeface="Courier New"/>
                        </a:rPr>
                        <a:t>The yellow star</a:t>
                      </a:r>
                      <a:endParaRPr sz="2300">
                        <a:solidFill>
                          <a:srgbClr val="FFFFFF"/>
                        </a:solidFill>
                        <a:latin typeface="Courier New"/>
                        <a:ea typeface="Courier New"/>
                        <a:cs typeface="Courier New"/>
                        <a:sym typeface="Courier New"/>
                      </a:endParaRPr>
                    </a:p>
                    <a:p>
                      <a:pPr marL="457200" lvl="0" indent="-374650" algn="l" rtl="0">
                        <a:spcBef>
                          <a:spcPts val="0"/>
                        </a:spcBef>
                        <a:spcAft>
                          <a:spcPts val="0"/>
                        </a:spcAft>
                        <a:buClr>
                          <a:srgbClr val="FFFFFF"/>
                        </a:buClr>
                        <a:buSzPts val="2300"/>
                        <a:buFont typeface="Courier New"/>
                        <a:buChar char="●"/>
                      </a:pPr>
                      <a:endParaRPr sz="2300">
                        <a:solidFill>
                          <a:srgbClr val="FFFFFF"/>
                        </a:solidFill>
                        <a:latin typeface="Courier New"/>
                        <a:ea typeface="Courier New"/>
                        <a:cs typeface="Courier New"/>
                        <a:sym typeface="Courier New"/>
                      </a:endParaRPr>
                    </a:p>
                  </a:txBody>
                  <a:tcPr marL="91425" marR="91425" marT="91425" marB="91425"/>
                </a:tc>
                <a:extLst>
                  <a:ext uri="{0D108BD9-81ED-4DB2-BD59-A6C34878D82A}">
                    <a16:rowId xmlns:a16="http://schemas.microsoft.com/office/drawing/2014/main" val="10000"/>
                  </a:ext>
                </a:extLst>
              </a:tr>
            </a:tbl>
          </a:graphicData>
        </a:graphic>
      </p:graphicFrame>
      <p:sp>
        <p:nvSpPr>
          <p:cNvPr id="97" name="Google Shape;97;p19"/>
          <p:cNvSpPr txBox="1"/>
          <p:nvPr/>
        </p:nvSpPr>
        <p:spPr>
          <a:xfrm>
            <a:off x="1328939" y="902380"/>
            <a:ext cx="2400900" cy="7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19"/>
          <p:cNvSpPr txBox="1"/>
          <p:nvPr/>
        </p:nvSpPr>
        <p:spPr>
          <a:xfrm>
            <a:off x="1214048" y="902386"/>
            <a:ext cx="25158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a:solidFill>
                  <a:srgbClr val="FFFFFF"/>
                </a:solidFill>
              </a:rPr>
              <a:t>Maus</a:t>
            </a:r>
            <a:endParaRPr sz="3000">
              <a:solidFill>
                <a:srgbClr val="FFFFFF"/>
              </a:solidFill>
            </a:endParaRPr>
          </a:p>
        </p:txBody>
      </p:sp>
      <p:sp>
        <p:nvSpPr>
          <p:cNvPr id="99" name="Google Shape;99;p19"/>
          <p:cNvSpPr txBox="1"/>
          <p:nvPr/>
        </p:nvSpPr>
        <p:spPr>
          <a:xfrm>
            <a:off x="5135299" y="966125"/>
            <a:ext cx="234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a:solidFill>
                  <a:srgbClr val="FFFFFF"/>
                </a:solidFill>
              </a:rPr>
              <a:t>Anne Frank</a:t>
            </a:r>
            <a:endParaRPr sz="30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ourier New"/>
                <a:ea typeface="Courier New"/>
                <a:cs typeface="Courier New"/>
                <a:sym typeface="Courier New"/>
              </a:rPr>
              <a:t>Chapter 5 plotline </a:t>
            </a:r>
            <a:endParaRPr>
              <a:latin typeface="Courier New"/>
              <a:ea typeface="Courier New"/>
              <a:cs typeface="Courier New"/>
              <a:sym typeface="Courier New"/>
            </a:endParaRPr>
          </a:p>
        </p:txBody>
      </p:sp>
      <p:sp>
        <p:nvSpPr>
          <p:cNvPr id="105" name="Google Shape;105;p20"/>
          <p:cNvSpPr txBox="1"/>
          <p:nvPr/>
        </p:nvSpPr>
        <p:spPr>
          <a:xfrm>
            <a:off x="848775" y="1203151"/>
            <a:ext cx="7315200" cy="33471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FFFFFF"/>
              </a:buClr>
              <a:buSzPts val="1400"/>
              <a:buChar char="●"/>
            </a:pPr>
            <a:r>
              <a:rPr lang="en">
                <a:solidFill>
                  <a:srgbClr val="FFFFFF"/>
                </a:solidFill>
              </a:rPr>
              <a:t>In hysterics Mala Spiegelman calls her stepson, Artie Spiegelman, because his father, Vladek Spiegelman, is on the roof, trying to fix the leaky drainpipe himself. </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Artie is annoyed by the early call and the demand for his help, and then even more annoyed when Vladek gets on the phone and says a neighbor is going to help him.</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 Vladek seems depressed when Artie visits a few days later. </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Mala says it's because he read Artie's comic about Anja Spiegelman's suicide, Prisoner on the Hell Planet. </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Vladek and Artie walk to the bank so Artie can get a key to Vladek's safety deposit box. </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Vladek is convinced Mala will try to take everything if something happens to him.</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 On the way he picks up stray telephone wire on the street to hoard and has to rest to take nitrostat for his chest pains.</a:t>
            </a:r>
            <a:endParaRPr>
              <a:solidFill>
                <a:srgbClr val="FFFFFF"/>
              </a:solidFill>
            </a:endParaRPr>
          </a:p>
          <a:p>
            <a:pPr marL="457200" lvl="0" indent="-317500" algn="l" rtl="0">
              <a:spcBef>
                <a:spcPts val="0"/>
              </a:spcBef>
              <a:spcAft>
                <a:spcPts val="0"/>
              </a:spcAft>
              <a:buClr>
                <a:srgbClr val="FFFFFF"/>
              </a:buClr>
              <a:buSzPts val="1400"/>
              <a:buChar char="●"/>
            </a:pPr>
            <a:r>
              <a:rPr lang="en">
                <a:solidFill>
                  <a:srgbClr val="FFFFFF"/>
                </a:solidFill>
              </a:rPr>
              <a:t> He also resumes telling his story.</a:t>
            </a:r>
            <a:endParaRPr>
              <a:solidFill>
                <a:srgbClr val="FFFFFF"/>
              </a:solidFill>
            </a:endParaRPr>
          </a:p>
          <a:p>
            <a:pPr marL="457200" lvl="0" indent="-317500" algn="l" rtl="0">
              <a:spcBef>
                <a:spcPts val="0"/>
              </a:spcBef>
              <a:spcAft>
                <a:spcPts val="0"/>
              </a:spcAft>
              <a:buClr>
                <a:srgbClr val="FFFFFF"/>
              </a:buClr>
              <a:buSzPts val="1400"/>
              <a:buChar char="●"/>
            </a:pPr>
            <a:endParaRPr>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3582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Courier New"/>
                <a:ea typeface="Courier New"/>
                <a:cs typeface="Courier New"/>
                <a:sym typeface="Courier New"/>
              </a:rPr>
              <a:t>Analysis</a:t>
            </a:r>
            <a:endParaRPr>
              <a:latin typeface="Courier New"/>
              <a:ea typeface="Courier New"/>
              <a:cs typeface="Courier New"/>
              <a:sym typeface="Courier New"/>
            </a:endParaRPr>
          </a:p>
        </p:txBody>
      </p:sp>
      <p:sp>
        <p:nvSpPr>
          <p:cNvPr id="111" name="Google Shape;111;p21"/>
          <p:cNvSpPr txBox="1">
            <a:spLocks noGrp="1"/>
          </p:cNvSpPr>
          <p:nvPr>
            <p:ph type="body" idx="1"/>
          </p:nvPr>
        </p:nvSpPr>
        <p:spPr>
          <a:xfrm>
            <a:off x="423250" y="9309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The analysis of this chapter was based on a questioned, that is to why the Holocaust affected Vladek differently than Anja or Mala. One reason based on this chapter, is the fact that different people had different ways of coping with the horrors of the Holocaust. Vladek's means of survival - his resourcefulness and ability to use even the smallest of items for his benefit - clearly had an effect on his personality in later years. But while Vladek relied on his own resourcefulness, Anja relied primarily on others for her survival. Before she was taken to the concentration camps, she was almost completely reliant upon her husband for food and shelter. After the death of their son, it was Vladek who convinced her to live.</a:t>
            </a:r>
            <a:endParaRPr sz="1400"/>
          </a:p>
          <a:p>
            <a:pPr marL="0" lvl="0" indent="0" algn="l" rtl="0">
              <a:spcBef>
                <a:spcPts val="1600"/>
              </a:spcBef>
              <a:spcAft>
                <a:spcPts val="1600"/>
              </a:spcAft>
              <a:buNone/>
            </a:pPr>
            <a:r>
              <a:rPr lang="en" sz="1400"/>
              <a:t>This chapter also deals with survival, another important theme of the book. As the Nazi brutality continues to worsen, the instinct for survival begins to overpower the powerful bonds of Jewish identity. This is first seen in the form of the Jewish Police. They are just as brutal as the Nazis, and almost indistinguishable from them save for the Stars of David on their shoulders. Vladek tells his son that some of these Jewish police felt that they could actually help the Jewish cause, but many joined in an attempt to save their own lives. The bonds of family break soon after, as Vladek's cousin, Haskel, will not help him without first receiving some form of payment. Says Vladek: "At that time it wasn't any more families. It was everybody to take care for himself!"</a:t>
            </a:r>
            <a:endParaRPr sz="1400"/>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857</Words>
  <Application>Microsoft Office PowerPoint</Application>
  <PresentationFormat>On-screen Show (16:9)</PresentationFormat>
  <Paragraphs>79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Alex Brush</vt:lpstr>
      <vt:lpstr>Courier New</vt:lpstr>
      <vt:lpstr>Arial</vt:lpstr>
      <vt:lpstr>Verdana</vt:lpstr>
      <vt:lpstr>Simple Dark</vt:lpstr>
      <vt:lpstr>PowerPoint Presentation</vt:lpstr>
      <vt:lpstr>Introduction</vt:lpstr>
      <vt:lpstr>Characters (Book 1 Chapter 5)</vt:lpstr>
      <vt:lpstr>Characters</vt:lpstr>
      <vt:lpstr>main characters Comparison</vt:lpstr>
      <vt:lpstr>Themes comparison </vt:lpstr>
      <vt:lpstr>Symbols</vt:lpstr>
      <vt:lpstr>Chapter 5 plotline </vt:lpstr>
      <vt:lpstr>Analysis</vt:lpstr>
      <vt:lpstr>Closing Statement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Kyung</dc:creator>
  <cp:lastModifiedBy>Lee, Kyung</cp:lastModifiedBy>
  <cp:revision>2</cp:revision>
  <dcterms:modified xsi:type="dcterms:W3CDTF">2020-02-18T17:20:13Z</dcterms:modified>
</cp:coreProperties>
</file>