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sldIdLst>
    <p:sldId id="267" r:id="rId2"/>
    <p:sldId id="257" r:id="rId3"/>
    <p:sldId id="258" r:id="rId4"/>
    <p:sldId id="259" r:id="rId5"/>
    <p:sldId id="260" r:id="rId6"/>
    <p:sldId id="265" r:id="rId7"/>
    <p:sldId id="266" r:id="rId8"/>
    <p:sldId id="261"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BFFB03-752F-18E1-2E16-0492C7DEE82C}" v="83" dt="2020-02-13T16:22:43.124"/>
    <p1510:client id="{5A0A2134-AD64-79FD-540E-3B8100B73E4C}" v="1194" dt="2020-02-11T02:33:18.386"/>
    <p1510:client id="{1FCFBD6D-FDCD-63A3-7A46-18F50759F9D0}" v="15" dt="2020-02-11T17:56:08.237"/>
    <p1510:client id="{104E446E-3BC6-9625-71C5-D7854AE3C59C}" v="22" dt="2020-02-11T18:08:01.977"/>
    <p1510:client id="{7664E07C-E66F-18A0-5B90-622DE418A5A8}" v="40" dt="2020-02-11T18:09:46.979"/>
    <p1510:client id="{1E14C89A-FE41-FF7D-B2B2-30C95AC188EE}" v="139" dt="2020-02-11T16:53:40.674"/>
    <p1510:client id="{4CBF01CD-B2AE-4149-883F-8CCBD9AF5DA5}" v="420" dt="2020-02-11T15:45:53.546"/>
    <p1510:client id="{3D556B5E-9A81-61CC-AFFC-A59723682678}" v="1" dt="2020-02-11T17:55:16.920"/>
    <p1510:client id="{9076C3C3-7E02-5E86-A5F6-3138DA87434A}" v="13" dt="2020-02-13T18:09:18.236"/>
    <p1510:client id="{441F660F-D8EE-3805-B511-F77EEAFA6797}" v="24" dt="2020-02-14T18:55:46.863"/>
    <p1510:client id="{8F6ECD8F-4197-43B7-0F44-CEB8AF7A168B}" v="57" dt="2020-02-13T16:49:42.532"/>
    <p1510:client id="{D6252BB2-7873-489D-931F-AE464600E483}" v="27" dt="2020-02-13T15:29:21.987"/>
    <p1510:client id="{B1F0F968-CCAD-AF75-BBBE-CACC1D5A9A9E}" v="15" dt="2020-02-11T11:30:36.448"/>
    <p1510:client id="{B6D7CDC8-D93A-CCF8-2CBB-16387CF6B4B2}" v="14" dt="2020-02-11T16:10:38.305"/>
    <p1510:client id="{F061EA8A-96D3-4F55-84B0-E957EBFAC980}" v="60" dt="2020-02-11T21:51:29.230"/>
    <p1510:client id="{B6ED2D12-CF01-C5BC-7FFF-A0A24975BD50}" v="58" dt="2020-02-11T17:37:02.420"/>
    <p1510:client id="{BD8F2347-9A23-E65E-7ABC-91657D7B81BE}" v="239" dt="2020-02-11T18:00:05.216"/>
    <p1510:client id="{C3F7FB2C-5193-D55C-EA54-1C546634ABE6}" v="148" dt="2020-02-13T18:05:38.331"/>
    <p1510:client id="{DF4C3220-C5D4-6D0A-7EBF-27AFB1B75CDE}" v="44" dt="2020-02-11T15:48:56.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3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17446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63600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138663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2086034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96860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114009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063861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217978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65322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BDC27-E420-4878-9EE6-7B9656D6442A}" type="datetimeFigureOut">
              <a:rPr lang="en-US" dirty="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19665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76153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56076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9852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7038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2/14/2020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3426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2/14/2020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0909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2/14/2020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28563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33608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2/14/2020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590974083"/>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ritannica.com/biography/Art-Spiegelman" TargetMode="External"/><Relationship Id="rId2" Type="http://schemas.openxmlformats.org/officeDocument/2006/relationships/hyperlink" Target="https://www.google.com/search?bih=827&amp;biw=852&amp;hl=en&amp;ei=pw1CXpDaGYaStQXGy6vQCw&amp;q=how+a+plot+in+a+graphicn+novel&amp;oq=hwo+a+plot+in+a+graphicn&amp;gs_l=psy-ab.1.0.33i22i29i30l2.5192.17073..19713...1.2..4.1189.14076.8j5j1j3j2j2j6j4......0....1..gws-wiz.....0..0i71j0i67i70i249j0j0i22i30j0i10j0i67j0i13j0i22i10i30.fF4RGedZzW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uGK9Qi5iqR4?feature=oembed" TargetMode="External"/><Relationship Id="rId4" Type="http://schemas.openxmlformats.org/officeDocument/2006/relationships/hyperlink" Target="https://www.youtube.com/watch?v=uGK9Qi5iqR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09F2-563A-4EE8-9AEA-E94BDD5C197D}"/>
              </a:ext>
            </a:extLst>
          </p:cNvPr>
          <p:cNvSpPr>
            <a:spLocks noGrp="1"/>
          </p:cNvSpPr>
          <p:nvPr>
            <p:ph type="ctrTitle"/>
          </p:nvPr>
        </p:nvSpPr>
        <p:spPr>
          <a:xfrm>
            <a:off x="737861" y="790073"/>
            <a:ext cx="8825658" cy="3329581"/>
          </a:xfrm>
        </p:spPr>
        <p:txBody>
          <a:bodyPr>
            <a:normAutofit fontScale="90000"/>
          </a:bodyPr>
          <a:lstStyle/>
          <a:p>
            <a:r>
              <a:rPr lang="en-US"/>
              <a:t>Genre and structure of Maus</a:t>
            </a:r>
            <a:br>
              <a:rPr lang="en-US"/>
            </a:br>
            <a:r>
              <a:rPr lang="en-US"/>
              <a:t>Book 1 chapter 4</a:t>
            </a:r>
          </a:p>
        </p:txBody>
      </p:sp>
      <p:sp>
        <p:nvSpPr>
          <p:cNvPr id="3" name="Subtitle 2">
            <a:extLst>
              <a:ext uri="{FF2B5EF4-FFF2-40B4-BE49-F238E27FC236}">
                <a16:creationId xmlns:a16="http://schemas.microsoft.com/office/drawing/2014/main" id="{C7191AB4-A1F0-4B4B-968F-BB9304142530}"/>
              </a:ext>
            </a:extLst>
          </p:cNvPr>
          <p:cNvSpPr>
            <a:spLocks noGrp="1"/>
          </p:cNvSpPr>
          <p:nvPr>
            <p:ph type="subTitle" idx="1"/>
          </p:nvPr>
        </p:nvSpPr>
        <p:spPr>
          <a:xfrm>
            <a:off x="930366" y="4360285"/>
            <a:ext cx="8825658" cy="1775819"/>
          </a:xfrm>
        </p:spPr>
        <p:txBody>
          <a:bodyPr>
            <a:normAutofit/>
          </a:bodyPr>
          <a:lstStyle/>
          <a:p>
            <a:r>
              <a:rPr lang="en-US"/>
              <a:t>Jane Seong (researcher, writer) </a:t>
            </a:r>
          </a:p>
          <a:p>
            <a:r>
              <a:rPr lang="en-US" err="1"/>
              <a:t>joaquin</a:t>
            </a:r>
            <a:r>
              <a:rPr lang="en-US"/>
              <a:t> </a:t>
            </a:r>
            <a:r>
              <a:rPr lang="en-US" err="1"/>
              <a:t>VIllalon</a:t>
            </a:r>
            <a:r>
              <a:rPr lang="en-US"/>
              <a:t> (writer)</a:t>
            </a:r>
          </a:p>
          <a:p>
            <a:r>
              <a:rPr lang="en-US"/>
              <a:t>Jolene </a:t>
            </a:r>
            <a:r>
              <a:rPr lang="en-US" err="1"/>
              <a:t>lucio</a:t>
            </a:r>
            <a:r>
              <a:rPr lang="en-US"/>
              <a:t> (researcher, graphic designer)</a:t>
            </a:r>
          </a:p>
          <a:p>
            <a:r>
              <a:rPr lang="en-US"/>
              <a:t>Ruben Luna (researcher )</a:t>
            </a:r>
          </a:p>
        </p:txBody>
      </p:sp>
    </p:spTree>
    <p:extLst>
      <p:ext uri="{BB962C8B-B14F-4D97-AF65-F5344CB8AC3E}">
        <p14:creationId xmlns:p14="http://schemas.microsoft.com/office/powerpoint/2010/main" val="3794356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FA85E-3A81-4386-A37C-32DBDA6186CB}"/>
              </a:ext>
            </a:extLst>
          </p:cNvPr>
          <p:cNvSpPr>
            <a:spLocks noGrp="1"/>
          </p:cNvSpPr>
          <p:nvPr>
            <p:ph type="title"/>
          </p:nvPr>
        </p:nvSpPr>
        <p:spPr/>
        <p:txBody>
          <a:bodyPr/>
          <a:lstStyle/>
          <a:p>
            <a:r>
              <a:rPr lang="en-US"/>
              <a:t>Closing statement (conclusion)</a:t>
            </a:r>
          </a:p>
        </p:txBody>
      </p:sp>
      <p:sp>
        <p:nvSpPr>
          <p:cNvPr id="3" name="Content Placeholder 2">
            <a:extLst>
              <a:ext uri="{FF2B5EF4-FFF2-40B4-BE49-F238E27FC236}">
                <a16:creationId xmlns:a16="http://schemas.microsoft.com/office/drawing/2014/main" id="{FDEC0D00-F9B5-4125-9E2E-0248412A691C}"/>
              </a:ext>
            </a:extLst>
          </p:cNvPr>
          <p:cNvSpPr>
            <a:spLocks noGrp="1"/>
          </p:cNvSpPr>
          <p:nvPr>
            <p:ph idx="1"/>
          </p:nvPr>
        </p:nvSpPr>
        <p:spPr/>
        <p:txBody>
          <a:bodyPr/>
          <a:lstStyle/>
          <a:p>
            <a:r>
              <a:rPr lang="en-US"/>
              <a:t>Genre: Graphic Novel / Autobiography / Non-fiction / Memoir (</a:t>
            </a:r>
            <a:r>
              <a:rPr lang="en-US">
                <a:ea typeface="+mn-lt"/>
                <a:cs typeface="+mn-lt"/>
              </a:rPr>
              <a:t>a historical account or biography written from personal knowledge or special sources.)</a:t>
            </a:r>
            <a:endParaRPr lang="en-US"/>
          </a:p>
          <a:p>
            <a:r>
              <a:rPr lang="en-US"/>
              <a:t>Structure: A survivor's anecdote – follows Spiegelman's father’s memory during Holocaust</a:t>
            </a:r>
          </a:p>
          <a:p>
            <a:endParaRPr lang="en-US"/>
          </a:p>
        </p:txBody>
      </p:sp>
    </p:spTree>
    <p:extLst>
      <p:ext uri="{BB962C8B-B14F-4D97-AF65-F5344CB8AC3E}">
        <p14:creationId xmlns:p14="http://schemas.microsoft.com/office/powerpoint/2010/main" val="3423935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B611-5EAB-4606-A42D-F79A31F5D559}"/>
              </a:ext>
            </a:extLst>
          </p:cNvPr>
          <p:cNvSpPr>
            <a:spLocks noGrp="1"/>
          </p:cNvSpPr>
          <p:nvPr>
            <p:ph type="title"/>
          </p:nvPr>
        </p:nvSpPr>
        <p:spPr/>
        <p:txBody>
          <a:bodyPr/>
          <a:lstStyle/>
          <a:p>
            <a:r>
              <a:rPr lang="en-US">
                <a:cs typeface="Calibri Light"/>
              </a:rPr>
              <a:t>Works cited</a:t>
            </a:r>
          </a:p>
        </p:txBody>
      </p:sp>
      <p:sp>
        <p:nvSpPr>
          <p:cNvPr id="3" name="Content Placeholder 2">
            <a:extLst>
              <a:ext uri="{FF2B5EF4-FFF2-40B4-BE49-F238E27FC236}">
                <a16:creationId xmlns:a16="http://schemas.microsoft.com/office/drawing/2014/main" id="{CA3A88C4-FBBC-40F3-9230-F2DBED677206}"/>
              </a:ext>
            </a:extLst>
          </p:cNvPr>
          <p:cNvSpPr>
            <a:spLocks noGrp="1"/>
          </p:cNvSpPr>
          <p:nvPr>
            <p:ph idx="1"/>
          </p:nvPr>
        </p:nvSpPr>
        <p:spPr/>
        <p:txBody>
          <a:bodyPr/>
          <a:lstStyle/>
          <a:p>
            <a:r>
              <a:rPr lang="en-US">
                <a:ea typeface="+mn-lt"/>
                <a:cs typeface="+mn-lt"/>
                <a:hlinkClick r:id="rId2"/>
              </a:rPr>
              <a:t>https://www.google.com/search?</a:t>
            </a:r>
            <a:r>
              <a:rPr lang="en-US" err="1">
                <a:ea typeface="+mn-lt"/>
                <a:cs typeface="+mn-lt"/>
                <a:hlinkClick r:id="rId2"/>
              </a:rPr>
              <a:t>bih</a:t>
            </a:r>
            <a:r>
              <a:rPr lang="en-US">
                <a:ea typeface="+mn-lt"/>
                <a:cs typeface="+mn-lt"/>
                <a:hlinkClick r:id="rId2"/>
              </a:rPr>
              <a:t>=827&amp;</a:t>
            </a:r>
            <a:r>
              <a:rPr lang="en-US" err="1">
                <a:ea typeface="+mn-lt"/>
                <a:cs typeface="+mn-lt"/>
                <a:hlinkClick r:id="rId2"/>
              </a:rPr>
              <a:t>biw</a:t>
            </a:r>
            <a:r>
              <a:rPr lang="en-US">
                <a:ea typeface="+mn-lt"/>
                <a:cs typeface="+mn-lt"/>
                <a:hlinkClick r:id="rId2"/>
              </a:rPr>
              <a:t>=852&amp;hl=en&amp;</a:t>
            </a:r>
            <a:r>
              <a:rPr lang="en-US" err="1">
                <a:ea typeface="+mn-lt"/>
                <a:cs typeface="+mn-lt"/>
                <a:hlinkClick r:id="rId2"/>
              </a:rPr>
              <a:t>ei</a:t>
            </a:r>
            <a:r>
              <a:rPr lang="en-US">
                <a:ea typeface="+mn-lt"/>
                <a:cs typeface="+mn-lt"/>
                <a:hlinkClick r:id="rId2"/>
              </a:rPr>
              <a:t>=pw1CXpDaGYaStQXGy6vQCw&amp;q=how+a+plot+in+a+</a:t>
            </a:r>
            <a:r>
              <a:rPr lang="en-US" err="1">
                <a:ea typeface="+mn-lt"/>
                <a:cs typeface="+mn-lt"/>
                <a:hlinkClick r:id="rId2"/>
              </a:rPr>
              <a:t>graphicn</a:t>
            </a:r>
            <a:r>
              <a:rPr lang="en-US">
                <a:ea typeface="+mn-lt"/>
                <a:cs typeface="+mn-lt"/>
                <a:hlinkClick r:id="rId2"/>
              </a:rPr>
              <a:t>+novel&amp;</a:t>
            </a:r>
            <a:r>
              <a:rPr lang="en-US" err="1">
                <a:ea typeface="+mn-lt"/>
                <a:cs typeface="+mn-lt"/>
                <a:hlinkClick r:id="rId2"/>
              </a:rPr>
              <a:t>oq</a:t>
            </a:r>
            <a:r>
              <a:rPr lang="en-US">
                <a:ea typeface="+mn-lt"/>
                <a:cs typeface="+mn-lt"/>
                <a:hlinkClick r:id="rId2"/>
              </a:rPr>
              <a:t>=hwo+a+plot+in+a+graphicn&amp;</a:t>
            </a:r>
            <a:r>
              <a:rPr lang="en-US" err="1">
                <a:ea typeface="+mn-lt"/>
                <a:cs typeface="+mn-lt"/>
                <a:hlinkClick r:id="rId2"/>
              </a:rPr>
              <a:t>gs_l</a:t>
            </a:r>
            <a:r>
              <a:rPr lang="en-US">
                <a:ea typeface="+mn-lt"/>
                <a:cs typeface="+mn-lt"/>
                <a:hlinkClick r:id="rId2"/>
              </a:rPr>
              <a:t>=psy-ab.1.0.33i22i29i30l2.5192.17073..19713...1.2..4.1189.14076.8j5j1j3j2j2j6j4......0....1..</a:t>
            </a:r>
            <a:r>
              <a:rPr lang="en-US" err="1">
                <a:ea typeface="+mn-lt"/>
                <a:cs typeface="+mn-lt"/>
                <a:hlinkClick r:id="rId2"/>
              </a:rPr>
              <a:t>gws-wiz</a:t>
            </a:r>
            <a:r>
              <a:rPr lang="en-US">
                <a:ea typeface="+mn-lt"/>
                <a:cs typeface="+mn-lt"/>
                <a:hlinkClick r:id="rId2"/>
              </a:rPr>
              <a:t>.....0..0i71j0i67i70i249j0j0i22i30j0i10j0i67j0i13j0i22i10i30.fF4RGedZzWs</a:t>
            </a:r>
            <a:endParaRPr lang="en-US">
              <a:ea typeface="+mn-lt"/>
              <a:cs typeface="+mn-lt"/>
            </a:endParaRPr>
          </a:p>
          <a:p>
            <a:r>
              <a:rPr lang="en-US" sz="1800">
                <a:solidFill>
                  <a:srgbClr val="4A4A4A"/>
                </a:solidFill>
                <a:latin typeface="TimesNewRomanPSMT"/>
              </a:rPr>
              <a:t>Ray, Michael. “Art </a:t>
            </a:r>
            <a:r>
              <a:rPr lang="en-US" sz="1800" err="1">
                <a:solidFill>
                  <a:srgbClr val="4A4A4A"/>
                </a:solidFill>
                <a:latin typeface="TimesNewRomanPSMT"/>
              </a:rPr>
              <a:t>Spiegelman</a:t>
            </a:r>
            <a:r>
              <a:rPr lang="en-US" sz="1800">
                <a:solidFill>
                  <a:srgbClr val="4A4A4A"/>
                </a:solidFill>
                <a:latin typeface="TimesNewRomanPSMT"/>
              </a:rPr>
              <a:t>.” </a:t>
            </a:r>
            <a:r>
              <a:rPr lang="en-US" sz="1800" i="1" err="1">
                <a:solidFill>
                  <a:srgbClr val="4A4A4A"/>
                </a:solidFill>
                <a:latin typeface="TimesNewRomanPS-ItalicMT"/>
              </a:rPr>
              <a:t>Encyclopædia</a:t>
            </a:r>
            <a:r>
              <a:rPr lang="en-US" sz="1800" i="1">
                <a:solidFill>
                  <a:srgbClr val="4A4A4A"/>
                </a:solidFill>
                <a:latin typeface="TimesNewRomanPS-ItalicMT"/>
              </a:rPr>
              <a:t> Britannica</a:t>
            </a:r>
            <a:r>
              <a:rPr lang="en-US" sz="1800" i="0">
                <a:solidFill>
                  <a:srgbClr val="4A4A4A"/>
                </a:solidFill>
                <a:latin typeface="TimesNewRomanPSMT"/>
              </a:rPr>
              <a:t>, </a:t>
            </a:r>
            <a:r>
              <a:rPr lang="en-US" sz="1800" i="0" err="1">
                <a:solidFill>
                  <a:srgbClr val="4A4A4A"/>
                </a:solidFill>
                <a:latin typeface="TimesNewRomanPSMT"/>
              </a:rPr>
              <a:t>Encyclopædia</a:t>
            </a:r>
            <a:r>
              <a:rPr lang="en-US" sz="1800" i="0">
                <a:solidFill>
                  <a:srgbClr val="4A4A4A"/>
                </a:solidFill>
                <a:latin typeface="TimesNewRomanPSMT"/>
              </a:rPr>
              <a:t> Britannica, Inc., 11 Feb. 2020, </a:t>
            </a:r>
            <a:r>
              <a:rPr lang="en-US" sz="1800" i="0" err="1">
                <a:solidFill>
                  <a:srgbClr val="4A4A4A"/>
                </a:solidFill>
                <a:latin typeface="TimesNewRomanPSMT"/>
                <a:hlinkClick r:id="rId3"/>
              </a:rPr>
              <a:t>www.britannica.com</a:t>
            </a:r>
            <a:r>
              <a:rPr lang="en-US" sz="1800" i="0">
                <a:solidFill>
                  <a:srgbClr val="4A4A4A"/>
                </a:solidFill>
                <a:latin typeface="TimesNewRomanPSMT"/>
                <a:hlinkClick r:id="rId3"/>
              </a:rPr>
              <a:t>/biography/</a:t>
            </a:r>
            <a:r>
              <a:rPr lang="en-US" sz="1800" i="0" err="1">
                <a:solidFill>
                  <a:srgbClr val="4A4A4A"/>
                </a:solidFill>
                <a:latin typeface="TimesNewRomanPSMT"/>
                <a:hlinkClick r:id="rId3"/>
              </a:rPr>
              <a:t>Art-Spiegelman</a:t>
            </a:r>
            <a:r>
              <a:rPr lang="en-US" sz="1800" i="0">
                <a:solidFill>
                  <a:srgbClr val="4A4A4A"/>
                </a:solidFill>
                <a:latin typeface="TimesNewRomanPSMT"/>
              </a:rPr>
              <a:t>.</a:t>
            </a:r>
            <a:endParaRPr lang="en-US">
              <a:ea typeface="+mn-lt"/>
              <a:cs typeface="+mn-lt"/>
              <a:hlinkClick r:id="rId2"/>
            </a:endParaRPr>
          </a:p>
          <a:p>
            <a:endParaRPr lang="en-US"/>
          </a:p>
          <a:p>
            <a:endParaRPr lang="en-US"/>
          </a:p>
        </p:txBody>
      </p:sp>
    </p:spTree>
    <p:extLst>
      <p:ext uri="{BB962C8B-B14F-4D97-AF65-F5344CB8AC3E}">
        <p14:creationId xmlns:p14="http://schemas.microsoft.com/office/powerpoint/2010/main" val="1217981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421F-38BF-4214-9449-6FF3C7ACB6BE}"/>
              </a:ext>
            </a:extLst>
          </p:cNvPr>
          <p:cNvSpPr>
            <a:spLocks noGrp="1"/>
          </p:cNvSpPr>
          <p:nvPr>
            <p:ph type="title"/>
          </p:nvPr>
        </p:nvSpPr>
        <p:spPr/>
        <p:txBody>
          <a:bodyPr/>
          <a:lstStyle/>
          <a:p>
            <a:r>
              <a:rPr lang="en-US">
                <a:cs typeface="Calibri Light"/>
              </a:rPr>
              <a:t>Multimedia clip</a:t>
            </a:r>
          </a:p>
        </p:txBody>
      </p:sp>
      <p:sp>
        <p:nvSpPr>
          <p:cNvPr id="9" name="Content Placeholder 8">
            <a:extLst>
              <a:ext uri="{FF2B5EF4-FFF2-40B4-BE49-F238E27FC236}">
                <a16:creationId xmlns:a16="http://schemas.microsoft.com/office/drawing/2014/main" id="{B18714AF-A3C9-429F-9E8F-24D49CDA7921}"/>
              </a:ext>
            </a:extLst>
          </p:cNvPr>
          <p:cNvSpPr>
            <a:spLocks noGrp="1"/>
          </p:cNvSpPr>
          <p:nvPr>
            <p:ph idx="1"/>
          </p:nvPr>
        </p:nvSpPr>
        <p:spPr>
          <a:xfrm>
            <a:off x="685800" y="2609735"/>
            <a:ext cx="10396883" cy="2764850"/>
          </a:xfrm>
        </p:spPr>
        <p:txBody>
          <a:bodyPr/>
          <a:lstStyle/>
          <a:p>
            <a:endParaRPr lang="en-US"/>
          </a:p>
          <a:p>
            <a:endParaRPr lang="en-US"/>
          </a:p>
          <a:p>
            <a:endParaRPr lang="en-US"/>
          </a:p>
          <a:p>
            <a:endParaRPr lang="en-US"/>
          </a:p>
          <a:p>
            <a:endParaRPr lang="en-US"/>
          </a:p>
          <a:p>
            <a:endParaRPr lang="en-US"/>
          </a:p>
        </p:txBody>
      </p:sp>
      <p:pic>
        <p:nvPicPr>
          <p:cNvPr id="6" name="Picture 6">
            <a:hlinkClick r:id="" action="ppaction://media"/>
            <a:extLst>
              <a:ext uri="{FF2B5EF4-FFF2-40B4-BE49-F238E27FC236}">
                <a16:creationId xmlns:a16="http://schemas.microsoft.com/office/drawing/2014/main" id="{98E6D773-58EF-4C33-A78F-017FDEFFEB5B}"/>
              </a:ext>
            </a:extLst>
          </p:cNvPr>
          <p:cNvPicPr>
            <a:picLocks noRot="1" noChangeAspect="1"/>
          </p:cNvPicPr>
          <p:nvPr>
            <a:videoFile r:link="rId1"/>
          </p:nvPr>
        </p:nvPicPr>
        <p:blipFill>
          <a:blip r:embed="rId3"/>
          <a:stretch>
            <a:fillRect/>
          </a:stretch>
        </p:blipFill>
        <p:spPr>
          <a:xfrm>
            <a:off x="1722407" y="1927465"/>
            <a:ext cx="5880339" cy="3146844"/>
          </a:xfrm>
          <a:prstGeom prst="rect">
            <a:avLst/>
          </a:prstGeom>
        </p:spPr>
      </p:pic>
      <p:sp>
        <p:nvSpPr>
          <p:cNvPr id="5" name="TextBox 4">
            <a:extLst>
              <a:ext uri="{FF2B5EF4-FFF2-40B4-BE49-F238E27FC236}">
                <a16:creationId xmlns:a16="http://schemas.microsoft.com/office/drawing/2014/main" id="{EFEAFBAB-5CA0-45CB-9C1A-408DB0920062}"/>
              </a:ext>
            </a:extLst>
          </p:cNvPr>
          <p:cNvSpPr txBox="1"/>
          <p:nvPr/>
        </p:nvSpPr>
        <p:spPr>
          <a:xfrm>
            <a:off x="7728511" y="2606994"/>
            <a:ext cx="40586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https://www.youtube.com/watch?v=uGK9Qi5iqR4</a:t>
            </a:r>
            <a:endParaRPr lang="en-US"/>
          </a:p>
        </p:txBody>
      </p:sp>
    </p:spTree>
    <p:extLst>
      <p:ext uri="{BB962C8B-B14F-4D97-AF65-F5344CB8AC3E}">
        <p14:creationId xmlns:p14="http://schemas.microsoft.com/office/powerpoint/2010/main" val="1326417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A615F-7C52-454B-94CF-401E173B976D}"/>
              </a:ext>
            </a:extLst>
          </p:cNvPr>
          <p:cNvSpPr>
            <a:spLocks noGrp="1"/>
          </p:cNvSpPr>
          <p:nvPr>
            <p:ph type="title"/>
          </p:nvPr>
        </p:nvSpPr>
        <p:spPr/>
        <p:txBody>
          <a:bodyPr/>
          <a:lstStyle/>
          <a:p>
            <a:r>
              <a:rPr lang="en-US"/>
              <a:t>Graphic novel </a:t>
            </a:r>
          </a:p>
        </p:txBody>
      </p:sp>
      <p:sp>
        <p:nvSpPr>
          <p:cNvPr id="3" name="Content Placeholder 2">
            <a:extLst>
              <a:ext uri="{FF2B5EF4-FFF2-40B4-BE49-F238E27FC236}">
                <a16:creationId xmlns:a16="http://schemas.microsoft.com/office/drawing/2014/main" id="{0D8C4D1A-D86B-4E18-8F92-DDD72627E4E6}"/>
              </a:ext>
            </a:extLst>
          </p:cNvPr>
          <p:cNvSpPr>
            <a:spLocks noGrp="1"/>
          </p:cNvSpPr>
          <p:nvPr>
            <p:ph idx="1"/>
          </p:nvPr>
        </p:nvSpPr>
        <p:spPr/>
        <p:txBody>
          <a:bodyPr vert="horz" lIns="91440" tIns="45720" rIns="91440" bIns="45720" rtlCol="0" anchor="t">
            <a:normAutofit/>
          </a:bodyPr>
          <a:lstStyle/>
          <a:p>
            <a:r>
              <a:rPr lang="en-US"/>
              <a:t>A graphic novel is a form of writing that is mainly told through pictures and words but tells a serious story that can be compared to a standard book.</a:t>
            </a:r>
          </a:p>
          <a:p>
            <a:pPr>
              <a:buFont typeface="Wingdings" charset="2"/>
              <a:buChar char="§"/>
            </a:pPr>
            <a:r>
              <a:rPr lang="en-US"/>
              <a:t>  Maus is the retelling of Arthur Spiegelman’s story through his time during ww2 with his  father, and the many perils they went through in order to survive the ever-growing threat  of the Nazi party.</a:t>
            </a:r>
          </a:p>
          <a:p>
            <a:pPr>
              <a:buFont typeface="Wingdings" charset="2"/>
              <a:buChar char="q"/>
            </a:pPr>
            <a:r>
              <a:rPr lang="en-US"/>
              <a:t>The novel also serves as a memoir during Arthur’s time during the war since it Is about his own life experience, and what he had to survive in order to tell his story.</a:t>
            </a:r>
          </a:p>
        </p:txBody>
      </p:sp>
    </p:spTree>
    <p:extLst>
      <p:ext uri="{BB962C8B-B14F-4D97-AF65-F5344CB8AC3E}">
        <p14:creationId xmlns:p14="http://schemas.microsoft.com/office/powerpoint/2010/main" val="667007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CD1D-9E63-456F-9A6C-6F5F10C829FD}"/>
              </a:ext>
            </a:extLst>
          </p:cNvPr>
          <p:cNvSpPr>
            <a:spLocks noGrp="1"/>
          </p:cNvSpPr>
          <p:nvPr>
            <p:ph type="title"/>
          </p:nvPr>
        </p:nvSpPr>
        <p:spPr/>
        <p:txBody>
          <a:bodyPr>
            <a:normAutofit fontScale="90000"/>
          </a:bodyPr>
          <a:lstStyle/>
          <a:p>
            <a:r>
              <a:rPr lang="en-US"/>
              <a:t>Underground and Alternative comics</a:t>
            </a:r>
          </a:p>
        </p:txBody>
      </p:sp>
      <p:sp>
        <p:nvSpPr>
          <p:cNvPr id="3" name="Content Placeholder 2">
            <a:extLst>
              <a:ext uri="{FF2B5EF4-FFF2-40B4-BE49-F238E27FC236}">
                <a16:creationId xmlns:a16="http://schemas.microsoft.com/office/drawing/2014/main" id="{B95407F2-A167-4720-82DB-E558D5C79F04}"/>
              </a:ext>
            </a:extLst>
          </p:cNvPr>
          <p:cNvSpPr>
            <a:spLocks noGrp="1"/>
          </p:cNvSpPr>
          <p:nvPr>
            <p:ph idx="1"/>
          </p:nvPr>
        </p:nvSpPr>
        <p:spPr/>
        <p:txBody>
          <a:bodyPr vert="horz" lIns="91440" tIns="45720" rIns="91440" bIns="45720" rtlCol="0" anchor="t">
            <a:normAutofit/>
          </a:bodyPr>
          <a:lstStyle/>
          <a:p>
            <a:r>
              <a:rPr lang="en-US"/>
              <a:t>Underground comics are taboo in the comic world due to them having more forbidden content to more mainstream comics examples are Maus, Zippy the pinhead, and arcade-the comic revue.</a:t>
            </a:r>
          </a:p>
          <a:p>
            <a:r>
              <a:rPr lang="en-US"/>
              <a:t>Alternative comics are like both mainstream,  and underground since they make things like heroes, but also do things like more dirty language, and some gruesome imagery when it comes to things like death, or  more gender-neutral forms of media.</a:t>
            </a:r>
          </a:p>
        </p:txBody>
      </p:sp>
    </p:spTree>
    <p:extLst>
      <p:ext uri="{BB962C8B-B14F-4D97-AF65-F5344CB8AC3E}">
        <p14:creationId xmlns:p14="http://schemas.microsoft.com/office/powerpoint/2010/main" val="4182383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72ACE-005F-4C0B-9D6D-09042A91B3D1}"/>
              </a:ext>
            </a:extLst>
          </p:cNvPr>
          <p:cNvSpPr>
            <a:spLocks noGrp="1"/>
          </p:cNvSpPr>
          <p:nvPr>
            <p:ph type="title"/>
          </p:nvPr>
        </p:nvSpPr>
        <p:spPr/>
        <p:txBody>
          <a:bodyPr/>
          <a:lstStyle/>
          <a:p>
            <a:r>
              <a:rPr lang="en-US"/>
              <a:t>Arthur Spiegelman</a:t>
            </a:r>
          </a:p>
        </p:txBody>
      </p:sp>
      <p:sp>
        <p:nvSpPr>
          <p:cNvPr id="3" name="Content Placeholder 2">
            <a:extLst>
              <a:ext uri="{FF2B5EF4-FFF2-40B4-BE49-F238E27FC236}">
                <a16:creationId xmlns:a16="http://schemas.microsoft.com/office/drawing/2014/main" id="{254ED9FA-4DCF-4314-A1E5-B55FE8A35656}"/>
              </a:ext>
            </a:extLst>
          </p:cNvPr>
          <p:cNvSpPr>
            <a:spLocks noGrp="1"/>
          </p:cNvSpPr>
          <p:nvPr>
            <p:ph idx="1"/>
          </p:nvPr>
        </p:nvSpPr>
        <p:spPr/>
        <p:txBody>
          <a:bodyPr vert="horz" lIns="91440" tIns="45720" rIns="91440" bIns="45720" rtlCol="0" anchor="t">
            <a:normAutofit/>
          </a:bodyPr>
          <a:lstStyle/>
          <a:p>
            <a:r>
              <a:rPr lang="en-US" dirty="0"/>
              <a:t>HE IS AN AMERICAN CARTOONIST, EDIOTOR, and comic advocate best known for his graphic novel MAUS. </a:t>
            </a:r>
          </a:p>
          <a:p>
            <a:r>
              <a:rPr lang="en-US" dirty="0"/>
              <a:t>He immigrated WITH HIS PARENTS  TO THE UNITED STATES IN 1951</a:t>
            </a:r>
          </a:p>
          <a:p>
            <a:r>
              <a:rPr lang="en-US" sz="1800" dirty="0"/>
              <a:t>Spiegelman created “Maus” as a “frame tale,” depicting his '70s conversations with his father as a contextual window into the World War II experiences of Vladek and his wife, Anja — both Polish Jews who were persecuted by the Nazis. Spiegelman says “Maus” was the one time he felt compelled to write one</a:t>
            </a:r>
            <a:endParaRPr lang="en-US" dirty="0"/>
          </a:p>
        </p:txBody>
      </p:sp>
    </p:spTree>
    <p:extLst>
      <p:ext uri="{BB962C8B-B14F-4D97-AF65-F5344CB8AC3E}">
        <p14:creationId xmlns:p14="http://schemas.microsoft.com/office/powerpoint/2010/main" val="2923902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C8E5-63E9-4F85-AFBE-E882F45A4327}"/>
              </a:ext>
            </a:extLst>
          </p:cNvPr>
          <p:cNvSpPr>
            <a:spLocks noGrp="1"/>
          </p:cNvSpPr>
          <p:nvPr>
            <p:ph type="title"/>
          </p:nvPr>
        </p:nvSpPr>
        <p:spPr/>
        <p:txBody>
          <a:bodyPr>
            <a:normAutofit/>
          </a:bodyPr>
          <a:lstStyle/>
          <a:p>
            <a:r>
              <a:rPr lang="en-US" sz="4400"/>
              <a:t>Comics; Graphic novels; Narrative novels</a:t>
            </a:r>
          </a:p>
        </p:txBody>
      </p:sp>
      <p:sp>
        <p:nvSpPr>
          <p:cNvPr id="3" name="Content Placeholder 2">
            <a:extLst>
              <a:ext uri="{FF2B5EF4-FFF2-40B4-BE49-F238E27FC236}">
                <a16:creationId xmlns:a16="http://schemas.microsoft.com/office/drawing/2014/main" id="{B48A0C1A-A030-4DAB-A6D6-CFF7AD4DCA45}"/>
              </a:ext>
            </a:extLst>
          </p:cNvPr>
          <p:cNvSpPr>
            <a:spLocks noGrp="1"/>
          </p:cNvSpPr>
          <p:nvPr>
            <p:ph sz="quarter" idx="13"/>
          </p:nvPr>
        </p:nvSpPr>
        <p:spPr>
          <a:xfrm>
            <a:off x="644804" y="2210114"/>
            <a:ext cx="10394707" cy="3311189"/>
          </a:xfrm>
        </p:spPr>
        <p:txBody>
          <a:bodyPr/>
          <a:lstStyle/>
          <a:p>
            <a:r>
              <a:rPr lang="en-US"/>
              <a:t>Graphic novels are much longer and tend to be much more complex than comics.</a:t>
            </a:r>
          </a:p>
          <a:p>
            <a:r>
              <a:rPr lang="en-US"/>
              <a:t>Comics will tell a story over many issues; graphic novels more often have their storylines wrapped up in only one or two books.</a:t>
            </a:r>
          </a:p>
          <a:p>
            <a:r>
              <a:rPr lang="en-US"/>
              <a:t>Narrative novels have a more complex story and a better figurative language in  its work than narrative novels. </a:t>
            </a:r>
          </a:p>
          <a:p>
            <a:r>
              <a:rPr lang="en-US"/>
              <a:t>Is a narrative fiction genre involving accounts of a sequence of connected events told through step-by-step, narration.</a:t>
            </a:r>
          </a:p>
        </p:txBody>
      </p:sp>
    </p:spTree>
    <p:extLst>
      <p:ext uri="{BB962C8B-B14F-4D97-AF65-F5344CB8AC3E}">
        <p14:creationId xmlns:p14="http://schemas.microsoft.com/office/powerpoint/2010/main" val="40264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2511-1181-4A45-8A02-AF31AA434993}"/>
              </a:ext>
            </a:extLst>
          </p:cNvPr>
          <p:cNvSpPr>
            <a:spLocks noGrp="1"/>
          </p:cNvSpPr>
          <p:nvPr>
            <p:ph type="title"/>
          </p:nvPr>
        </p:nvSpPr>
        <p:spPr>
          <a:xfrm>
            <a:off x="267613" y="2649103"/>
            <a:ext cx="4461228" cy="1420818"/>
          </a:xfrm>
        </p:spPr>
        <p:txBody>
          <a:bodyPr vert="horz" lIns="91440" tIns="45720" rIns="91440" bIns="45720" rtlCol="0" anchor="b">
            <a:normAutofit/>
          </a:bodyPr>
          <a:lstStyle/>
          <a:p>
            <a:pPr algn="r"/>
            <a:r>
              <a:rPr lang="en-US" sz="5400"/>
              <a:t>Comparison</a:t>
            </a:r>
          </a:p>
        </p:txBody>
      </p:sp>
      <p:pic>
        <p:nvPicPr>
          <p:cNvPr id="4" name="Picture 4" descr="A picture containing text, book&#10;&#10;Description generated with very high confidence">
            <a:extLst>
              <a:ext uri="{FF2B5EF4-FFF2-40B4-BE49-F238E27FC236}">
                <a16:creationId xmlns:a16="http://schemas.microsoft.com/office/drawing/2014/main" id="{9646A11B-254B-478E-806A-C63D08569703}"/>
              </a:ext>
            </a:extLst>
          </p:cNvPr>
          <p:cNvPicPr>
            <a:picLocks noGrp="1" noChangeAspect="1"/>
          </p:cNvPicPr>
          <p:nvPr>
            <p:ph idx="1"/>
          </p:nvPr>
        </p:nvPicPr>
        <p:blipFill rotWithShape="1">
          <a:blip r:embed="rId3"/>
          <a:srcRect l="11300" r="11809" b="-1"/>
          <a:stretch/>
        </p:blipFill>
        <p:spPr>
          <a:xfrm>
            <a:off x="8716782" y="981458"/>
            <a:ext cx="2765686" cy="5017145"/>
          </a:xfrm>
          <a:prstGeom prst="rect">
            <a:avLst/>
          </a:prstGeom>
        </p:spPr>
      </p:pic>
      <p:pic>
        <p:nvPicPr>
          <p:cNvPr id="6" name="Picture 6" descr="A close up of a sign&#10;&#10;Description generated with very high confidence">
            <a:extLst>
              <a:ext uri="{FF2B5EF4-FFF2-40B4-BE49-F238E27FC236}">
                <a16:creationId xmlns:a16="http://schemas.microsoft.com/office/drawing/2014/main" id="{F54B8E9E-C842-4795-B4E0-3B4A79A1396E}"/>
              </a:ext>
            </a:extLst>
          </p:cNvPr>
          <p:cNvPicPr>
            <a:picLocks noChangeAspect="1"/>
          </p:cNvPicPr>
          <p:nvPr/>
        </p:nvPicPr>
        <p:blipFill rotWithShape="1">
          <a:blip r:embed="rId4"/>
          <a:srcRect l="6210" r="13311" b="-1"/>
          <a:stretch/>
        </p:blipFill>
        <p:spPr>
          <a:xfrm>
            <a:off x="5660350" y="1149901"/>
            <a:ext cx="2859977" cy="4784827"/>
          </a:xfrm>
          <a:prstGeom prst="rect">
            <a:avLst/>
          </a:prstGeom>
        </p:spPr>
      </p:pic>
    </p:spTree>
    <p:extLst>
      <p:ext uri="{BB962C8B-B14F-4D97-AF65-F5344CB8AC3E}">
        <p14:creationId xmlns:p14="http://schemas.microsoft.com/office/powerpoint/2010/main" val="241260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99F0-4ED4-4FE9-A6EE-8269E7CB13A8}"/>
              </a:ext>
            </a:extLst>
          </p:cNvPr>
          <p:cNvSpPr>
            <a:spLocks noGrp="1"/>
          </p:cNvSpPr>
          <p:nvPr>
            <p:ph type="title"/>
          </p:nvPr>
        </p:nvSpPr>
        <p:spPr/>
        <p:txBody>
          <a:bodyPr/>
          <a:lstStyle/>
          <a:p>
            <a:r>
              <a:rPr lang="en-US"/>
              <a:t>Plotline</a:t>
            </a:r>
          </a:p>
        </p:txBody>
      </p:sp>
      <p:sp>
        <p:nvSpPr>
          <p:cNvPr id="3" name="Content Placeholder 2">
            <a:extLst>
              <a:ext uri="{FF2B5EF4-FFF2-40B4-BE49-F238E27FC236}">
                <a16:creationId xmlns:a16="http://schemas.microsoft.com/office/drawing/2014/main" id="{7E5A7308-39DE-43EB-BBE9-99AA20D35E11}"/>
              </a:ext>
            </a:extLst>
          </p:cNvPr>
          <p:cNvSpPr>
            <a:spLocks noGrp="1"/>
          </p:cNvSpPr>
          <p:nvPr>
            <p:ph idx="1"/>
          </p:nvPr>
        </p:nvSpPr>
        <p:spPr/>
        <p:txBody>
          <a:bodyPr vert="horz" lIns="91440" tIns="45720" rIns="91440" bIns="45720" rtlCol="0" anchor="t">
            <a:normAutofit fontScale="92500"/>
          </a:bodyPr>
          <a:lstStyle/>
          <a:p>
            <a:pPr>
              <a:buFont typeface="Arial" charset="2"/>
              <a:buChar char="•"/>
            </a:pPr>
            <a:r>
              <a:rPr lang="en-US" dirty="0"/>
              <a:t> Who : Vladek and his family and his in laws.</a:t>
            </a:r>
          </a:p>
          <a:p>
            <a:pPr>
              <a:buFont typeface="Arial" charset="2"/>
              <a:buChar char="•"/>
            </a:pPr>
            <a:r>
              <a:rPr lang="en-US" dirty="0"/>
              <a:t>What: the germens are starting to take CONTROL and frightened the Jewish community. There was even public hangings. They even were afraid to go to the stadium where are Jews would be, because they thought it was trap to kill them all. There was rumors of them eradicating Jews in a place, but they didn't believe that at the time.</a:t>
            </a:r>
          </a:p>
          <a:p>
            <a:pPr>
              <a:buFont typeface="Arial" charset="2"/>
              <a:buChar char="•"/>
            </a:pPr>
            <a:r>
              <a:rPr lang="en-US" dirty="0"/>
              <a:t>Where: </a:t>
            </a:r>
            <a:r>
              <a:rPr lang="en-US" dirty="0" err="1"/>
              <a:t>Modrzejowska</a:t>
            </a:r>
            <a:endParaRPr lang="en-US" dirty="0"/>
          </a:p>
          <a:p>
            <a:pPr>
              <a:buFont typeface="Arial" charset="2"/>
              <a:buChar char="•"/>
            </a:pPr>
            <a:r>
              <a:rPr lang="en-US" dirty="0"/>
              <a:t>When:1941 and 1942</a:t>
            </a:r>
          </a:p>
          <a:p>
            <a:pPr>
              <a:buFont typeface="Arial" charset="2"/>
              <a:buChar char="•"/>
            </a:pPr>
            <a:r>
              <a:rPr lang="en-US" dirty="0"/>
              <a:t>Why: to gain power and control  in the towns  around </a:t>
            </a:r>
            <a:r>
              <a:rPr lang="en-US" dirty="0" err="1"/>
              <a:t>Modrzejowska</a:t>
            </a:r>
            <a:r>
              <a:rPr lang="en-US" dirty="0"/>
              <a:t>.</a:t>
            </a:r>
          </a:p>
          <a:p>
            <a:pPr>
              <a:buFont typeface="Arial" charset="2"/>
              <a:buChar char="•"/>
            </a:pPr>
            <a:r>
              <a:rPr lang="en-US" dirty="0"/>
              <a:t>How:  with the germen occupation of Poland by using the influence of Hitler’s ideas in by blaming the Jews for Germanys' failure.</a:t>
            </a:r>
          </a:p>
          <a:p>
            <a:pPr marL="0" indent="0">
              <a:buNone/>
            </a:pPr>
            <a:endParaRPr lang="en-US"/>
          </a:p>
        </p:txBody>
      </p:sp>
    </p:spTree>
    <p:extLst>
      <p:ext uri="{BB962C8B-B14F-4D97-AF65-F5344CB8AC3E}">
        <p14:creationId xmlns:p14="http://schemas.microsoft.com/office/powerpoint/2010/main" val="37824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0683F-DB9A-4764-9418-D31E2414E496}"/>
              </a:ext>
            </a:extLst>
          </p:cNvPr>
          <p:cNvSpPr>
            <a:spLocks noGrp="1"/>
          </p:cNvSpPr>
          <p:nvPr>
            <p:ph type="title"/>
          </p:nvPr>
        </p:nvSpPr>
        <p:spPr>
          <a:xfrm>
            <a:off x="474227" y="434272"/>
            <a:ext cx="10396882" cy="1151965"/>
          </a:xfrm>
        </p:spPr>
        <p:txBody>
          <a:bodyPr/>
          <a:lstStyle/>
          <a:p>
            <a:r>
              <a:rPr lang="en-US"/>
              <a:t>Analysis</a:t>
            </a:r>
          </a:p>
        </p:txBody>
      </p:sp>
      <p:sp>
        <p:nvSpPr>
          <p:cNvPr id="3" name="Content Placeholder 2">
            <a:extLst>
              <a:ext uri="{FF2B5EF4-FFF2-40B4-BE49-F238E27FC236}">
                <a16:creationId xmlns:a16="http://schemas.microsoft.com/office/drawing/2014/main" id="{92B1A3A1-9526-4F51-8077-0EDD2DA3C6FC}"/>
              </a:ext>
            </a:extLst>
          </p:cNvPr>
          <p:cNvSpPr>
            <a:spLocks noGrp="1"/>
          </p:cNvSpPr>
          <p:nvPr>
            <p:ph idx="1"/>
          </p:nvPr>
        </p:nvSpPr>
        <p:spPr>
          <a:xfrm>
            <a:off x="474264" y="1658635"/>
            <a:ext cx="10267486" cy="5202342"/>
          </a:xfrm>
        </p:spPr>
        <p:txBody>
          <a:bodyPr>
            <a:normAutofit fontScale="85000" lnSpcReduction="20000"/>
          </a:bodyPr>
          <a:lstStyle/>
          <a:p>
            <a:r>
              <a:rPr lang="en-US"/>
              <a:t>The author represent each character's nationality by using animal's head</a:t>
            </a:r>
          </a:p>
          <a:p>
            <a:r>
              <a:rPr lang="en-US"/>
              <a:t>Germans= cats / Jews = Mice / Polishes = Pigs</a:t>
            </a:r>
          </a:p>
          <a:p>
            <a:r>
              <a:rPr lang="en-US">
                <a:ea typeface="+mn-lt"/>
                <a:cs typeface="+mn-lt"/>
              </a:rPr>
              <a:t>Spiegelman's animals permit readers to bypass the question of what human beings can or cannot </a:t>
            </a:r>
            <a:r>
              <a:rPr lang="en-US" b="1">
                <a:ea typeface="+mn-lt"/>
                <a:cs typeface="+mn-lt"/>
              </a:rPr>
              <a:t>do</a:t>
            </a:r>
            <a:r>
              <a:rPr lang="en-US">
                <a:ea typeface="+mn-lt"/>
                <a:cs typeface="+mn-lt"/>
              </a:rPr>
              <a:t> and at the same time force them to confront it more directly. His Jewish </a:t>
            </a:r>
            <a:r>
              <a:rPr lang="en-US" b="1">
                <a:ea typeface="+mn-lt"/>
                <a:cs typeface="+mn-lt"/>
              </a:rPr>
              <a:t>mice</a:t>
            </a:r>
            <a:r>
              <a:rPr lang="en-US">
                <a:ea typeface="+mn-lt"/>
                <a:cs typeface="+mn-lt"/>
              </a:rPr>
              <a:t> are a barbed response to Hitler's statement "The Jews are undoubtedly a race, but they are not human."</a:t>
            </a:r>
          </a:p>
          <a:p>
            <a:r>
              <a:rPr lang="en-US" b="1">
                <a:ea typeface="+mn-lt"/>
                <a:cs typeface="+mn-lt"/>
              </a:rPr>
              <a:t>Spiegelman</a:t>
            </a:r>
            <a:r>
              <a:rPr lang="en-US">
                <a:ea typeface="+mn-lt"/>
                <a:cs typeface="+mn-lt"/>
              </a:rPr>
              <a:t> chose Pigs which are supremely unshocked animal to depict the Poles, rather than the Germans. Also, historically, In Poland, when a Jew wanted to insult a Pole, he called him a “Polish </a:t>
            </a:r>
            <a:r>
              <a:rPr lang="en-US" b="1">
                <a:ea typeface="+mn-lt"/>
                <a:cs typeface="+mn-lt"/>
              </a:rPr>
              <a:t>pig</a:t>
            </a:r>
            <a:r>
              <a:rPr lang="en-US">
                <a:ea typeface="+mn-lt"/>
                <a:cs typeface="+mn-lt"/>
              </a:rPr>
              <a:t>.”</a:t>
            </a:r>
          </a:p>
          <a:p>
            <a:r>
              <a:rPr lang="en-US"/>
              <a:t>The story itself also presents the mice/Jews as victims by ignorance since the hate they receive due to a leader’s selfish hatred due to his experience with the main characters people.</a:t>
            </a:r>
          </a:p>
          <a:p>
            <a:r>
              <a:rPr lang="en-US">
                <a:ea typeface="+mn-lt"/>
                <a:cs typeface="+mn-lt"/>
              </a:rPr>
              <a:t>The Nazi noose is beginning to tighten around the Jews of Poland. Anti-Semitic violence is increasing, and the Nazis are beginning to send the Jews to the concentration camps. In this chapter, Vladek's father and Anja's grandparents are all sent to Auschwitz. At the same time, Vladek is beginning to show the resourcefulness and thrift that will help to see him safely through the war. While the rest of Anja's family is living off their savings, Vladek immediately begins to generate income by selling cloth on the black market. He gives half of his money to Anja's family, but always keeps half for himself. He is also extremely adept at thinking on his feet, a trait that saves him on more than one occasion.</a:t>
            </a:r>
            <a:endParaRPr lang="en-US"/>
          </a:p>
          <a:p>
            <a:pPr marL="0" indent="0">
              <a:buNone/>
            </a:pPr>
            <a:endParaRPr lang="en-US"/>
          </a:p>
          <a:p>
            <a:endParaRPr lang="en-US"/>
          </a:p>
          <a:p>
            <a:endParaRPr lang="en-US"/>
          </a:p>
          <a:p>
            <a:endParaRPr lang="en-US"/>
          </a:p>
        </p:txBody>
      </p:sp>
    </p:spTree>
    <p:extLst>
      <p:ext uri="{BB962C8B-B14F-4D97-AF65-F5344CB8AC3E}">
        <p14:creationId xmlns:p14="http://schemas.microsoft.com/office/powerpoint/2010/main" val="15901491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353</Words>
  <Application>Microsoft Office PowerPoint</Application>
  <PresentationFormat>Widescreen</PresentationFormat>
  <Paragraphs>50</Paragraphs>
  <Slides>11</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 Light</vt:lpstr>
      <vt:lpstr>Century Gothic</vt:lpstr>
      <vt:lpstr>TimesNewRomanPS-ItalicMT</vt:lpstr>
      <vt:lpstr>TimesNewRomanPSMT</vt:lpstr>
      <vt:lpstr>Wingdings</vt:lpstr>
      <vt:lpstr>Wingdings 3</vt:lpstr>
      <vt:lpstr>Ion</vt:lpstr>
      <vt:lpstr>Genre and structure of Maus Book 1 chapter 4</vt:lpstr>
      <vt:lpstr>Multimedia clip</vt:lpstr>
      <vt:lpstr>Graphic novel </vt:lpstr>
      <vt:lpstr>Underground and Alternative comics</vt:lpstr>
      <vt:lpstr>Arthur Spiegelman</vt:lpstr>
      <vt:lpstr>Comics; Graphic novels; Narrative novels</vt:lpstr>
      <vt:lpstr>Comparison</vt:lpstr>
      <vt:lpstr>Plotline</vt:lpstr>
      <vt:lpstr>Analysis</vt:lpstr>
      <vt:lpstr>Closing statement (conclusion)</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Kyung</dc:creator>
  <cp:lastModifiedBy>Lee, Kyung</cp:lastModifiedBy>
  <cp:revision>10</cp:revision>
  <dcterms:created xsi:type="dcterms:W3CDTF">2020-02-07T17:23:33Z</dcterms:created>
  <dcterms:modified xsi:type="dcterms:W3CDTF">2020-02-14T18:55:55Z</dcterms:modified>
</cp:coreProperties>
</file>